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257" r:id="rId3"/>
    <p:sldId id="258" r:id="rId4"/>
    <p:sldId id="259" r:id="rId5"/>
    <p:sldId id="280" r:id="rId6"/>
    <p:sldId id="260" r:id="rId7"/>
    <p:sldId id="261" r:id="rId8"/>
    <p:sldId id="281" r:id="rId9"/>
    <p:sldId id="262" r:id="rId10"/>
    <p:sldId id="263" r:id="rId11"/>
    <p:sldId id="264" r:id="rId12"/>
    <p:sldId id="265" r:id="rId13"/>
    <p:sldId id="266" r:id="rId14"/>
    <p:sldId id="282" r:id="rId15"/>
    <p:sldId id="267" r:id="rId16"/>
    <p:sldId id="299" r:id="rId17"/>
    <p:sldId id="300" r:id="rId18"/>
    <p:sldId id="301" r:id="rId19"/>
    <p:sldId id="268" r:id="rId20"/>
    <p:sldId id="285" r:id="rId21"/>
    <p:sldId id="286" r:id="rId22"/>
    <p:sldId id="269" r:id="rId23"/>
    <p:sldId id="284" r:id="rId24"/>
    <p:sldId id="272" r:id="rId25"/>
    <p:sldId id="288" r:id="rId26"/>
    <p:sldId id="292" r:id="rId27"/>
    <p:sldId id="293" r:id="rId28"/>
    <p:sldId id="294" r:id="rId29"/>
    <p:sldId id="295" r:id="rId30"/>
    <p:sldId id="296" r:id="rId31"/>
    <p:sldId id="297" r:id="rId32"/>
    <p:sldId id="302" r:id="rId33"/>
    <p:sldId id="298" r:id="rId34"/>
    <p:sldId id="273" r:id="rId35"/>
    <p:sldId id="303" r:id="rId36"/>
    <p:sldId id="274" r:id="rId37"/>
    <p:sldId id="304" r:id="rId38"/>
    <p:sldId id="305" r:id="rId39"/>
    <p:sldId id="306" r:id="rId40"/>
    <p:sldId id="279"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41C65-A104-446E-BCB6-C188E4656520}" type="datetimeFigureOut">
              <a:rPr lang="en-US" smtClean="0"/>
              <a:t>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CB0E5C-0F02-408B-9C84-458BB2449E45}" type="slidenum">
              <a:rPr lang="en-US" smtClean="0"/>
              <a:t>‹#›</a:t>
            </a:fld>
            <a:endParaRPr lang="en-US"/>
          </a:p>
        </p:txBody>
      </p:sp>
    </p:spTree>
    <p:extLst>
      <p:ext uri="{BB962C8B-B14F-4D97-AF65-F5344CB8AC3E}">
        <p14:creationId xmlns:p14="http://schemas.microsoft.com/office/powerpoint/2010/main" val="320472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3/1/2016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xPD477Fuqt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Players in the Global Community</a:t>
            </a:r>
            <a:endParaRPr lang="en-US" dirty="0"/>
          </a:p>
        </p:txBody>
      </p:sp>
      <p:sp>
        <p:nvSpPr>
          <p:cNvPr id="3" name="Subtitle 2"/>
          <p:cNvSpPr>
            <a:spLocks noGrp="1"/>
          </p:cNvSpPr>
          <p:nvPr>
            <p:ph type="subTitle" idx="1"/>
          </p:nvPr>
        </p:nvSpPr>
        <p:spPr/>
        <p:txBody>
          <a:bodyPr/>
          <a:lstStyle/>
          <a:p>
            <a:r>
              <a:rPr lang="en-US" dirty="0" smtClean="0"/>
              <a:t>World Issues 120</a:t>
            </a:r>
            <a:endParaRPr lang="en-US" dirty="0"/>
          </a:p>
        </p:txBody>
      </p:sp>
    </p:spTree>
    <p:extLst>
      <p:ext uri="{BB962C8B-B14F-4D97-AF65-F5344CB8AC3E}">
        <p14:creationId xmlns:p14="http://schemas.microsoft.com/office/powerpoint/2010/main" val="102987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Conflict</a:t>
            </a:r>
            <a:endParaRPr lang="en-US" dirty="0"/>
          </a:p>
        </p:txBody>
      </p:sp>
      <p:sp>
        <p:nvSpPr>
          <p:cNvPr id="3" name="Content Placeholder 2"/>
          <p:cNvSpPr>
            <a:spLocks noGrp="1"/>
          </p:cNvSpPr>
          <p:nvPr>
            <p:ph idx="1"/>
          </p:nvPr>
        </p:nvSpPr>
        <p:spPr>
          <a:xfrm>
            <a:off x="1024128" y="1944710"/>
            <a:ext cx="9935793" cy="4610636"/>
          </a:xfrm>
        </p:spPr>
        <p:txBody>
          <a:bodyPr>
            <a:noAutofit/>
          </a:bodyPr>
          <a:lstStyle/>
          <a:p>
            <a:r>
              <a:rPr lang="en-US" sz="3300" dirty="0" smtClean="0"/>
              <a:t>Because of this, potential nations found themselves split by borders </a:t>
            </a:r>
            <a:r>
              <a:rPr lang="en-US" sz="3300" dirty="0"/>
              <a:t>and grouped together with other, often hostile, nations. </a:t>
            </a:r>
          </a:p>
          <a:p>
            <a:r>
              <a:rPr lang="en-US" sz="3300" dirty="0" smtClean="0"/>
              <a:t>As borders were expanded by countries (like England </a:t>
            </a:r>
            <a:r>
              <a:rPr lang="en-US" sz="3300" dirty="0"/>
              <a:t>and </a:t>
            </a:r>
            <a:r>
              <a:rPr lang="en-US" sz="3300" dirty="0" smtClean="0"/>
              <a:t>Russia), they </a:t>
            </a:r>
            <a:r>
              <a:rPr lang="en-US" sz="3300" dirty="0"/>
              <a:t>incorporated many nations within the borders of their growing states.</a:t>
            </a:r>
          </a:p>
          <a:p>
            <a:r>
              <a:rPr lang="en-US" sz="3300" dirty="0" smtClean="0"/>
              <a:t>This has </a:t>
            </a:r>
            <a:r>
              <a:rPr lang="en-US" sz="3300" dirty="0"/>
              <a:t>often led to </a:t>
            </a:r>
            <a:r>
              <a:rPr lang="en-US" sz="3300" u="sng" dirty="0"/>
              <a:t>a great deal of conflict </a:t>
            </a:r>
            <a:r>
              <a:rPr lang="en-US" sz="3300" dirty="0"/>
              <a:t>between nations or nationalities contained within the borders of several of the new nation-states.</a:t>
            </a:r>
          </a:p>
        </p:txBody>
      </p:sp>
    </p:spTree>
    <p:extLst>
      <p:ext uri="{BB962C8B-B14F-4D97-AF65-F5344CB8AC3E}">
        <p14:creationId xmlns:p14="http://schemas.microsoft.com/office/powerpoint/2010/main" val="2580869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this List:</a:t>
            </a:r>
            <a:endParaRPr lang="en-US" dirty="0"/>
          </a:p>
        </p:txBody>
      </p:sp>
      <p:sp>
        <p:nvSpPr>
          <p:cNvPr id="3" name="Content Placeholder 2"/>
          <p:cNvSpPr>
            <a:spLocks noGrp="1"/>
          </p:cNvSpPr>
          <p:nvPr>
            <p:ph idx="1"/>
          </p:nvPr>
        </p:nvSpPr>
        <p:spPr>
          <a:xfrm>
            <a:off x="1024128" y="2084832"/>
            <a:ext cx="9948672" cy="4224528"/>
          </a:xfrm>
        </p:spPr>
        <p:txBody>
          <a:bodyPr>
            <a:noAutofit/>
          </a:bodyPr>
          <a:lstStyle/>
          <a:p>
            <a:r>
              <a:rPr lang="en-US" sz="3000" dirty="0" smtClean="0"/>
              <a:t>Iraq </a:t>
            </a:r>
            <a:r>
              <a:rPr lang="en-US" sz="3000" dirty="0"/>
              <a:t>- British colony containing Sunni and Shiite Arabs and Kurds</a:t>
            </a:r>
          </a:p>
          <a:p>
            <a:r>
              <a:rPr lang="en-US" sz="3000" dirty="0"/>
              <a:t>Rwanda - Belgian colony comprising Tutsi and Hutu tribes</a:t>
            </a:r>
          </a:p>
          <a:p>
            <a:r>
              <a:rPr lang="en-US" sz="3000" dirty="0"/>
              <a:t>Canada - British, French and Aboriginal people</a:t>
            </a:r>
          </a:p>
          <a:p>
            <a:r>
              <a:rPr lang="en-US" sz="3000" dirty="0"/>
              <a:t>New Zealand - British and Maori</a:t>
            </a:r>
          </a:p>
          <a:p>
            <a:r>
              <a:rPr lang="en-US" sz="3000" dirty="0"/>
              <a:t>Most Latin American nations - combination of Spanish and Aboriginal, with African added in</a:t>
            </a:r>
          </a:p>
          <a:p>
            <a:r>
              <a:rPr lang="en-US" sz="3000" dirty="0"/>
              <a:t>South Africa - native Bantu with native Zulu and British/Dutch white people moving in</a:t>
            </a:r>
            <a:endParaRPr lang="en-US" sz="3000" dirty="0">
              <a:effectLst/>
            </a:endParaRPr>
          </a:p>
        </p:txBody>
      </p:sp>
    </p:spTree>
    <p:extLst>
      <p:ext uri="{BB962C8B-B14F-4D97-AF65-F5344CB8AC3E}">
        <p14:creationId xmlns:p14="http://schemas.microsoft.com/office/powerpoint/2010/main" val="737377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Nation-State?</a:t>
            </a:r>
            <a:endParaRPr lang="en-US" dirty="0"/>
          </a:p>
        </p:txBody>
      </p:sp>
      <p:sp>
        <p:nvSpPr>
          <p:cNvPr id="3" name="Content Placeholder 2"/>
          <p:cNvSpPr>
            <a:spLocks noGrp="1"/>
          </p:cNvSpPr>
          <p:nvPr>
            <p:ph idx="1"/>
          </p:nvPr>
        </p:nvSpPr>
        <p:spPr>
          <a:xfrm>
            <a:off x="1024128" y="2084832"/>
            <a:ext cx="9832762" cy="4341726"/>
          </a:xfrm>
        </p:spPr>
        <p:txBody>
          <a:bodyPr>
            <a:normAutofit/>
          </a:bodyPr>
          <a:lstStyle/>
          <a:p>
            <a:r>
              <a:rPr lang="en-US" sz="3400" dirty="0" smtClean="0"/>
              <a:t>A more recent </a:t>
            </a:r>
            <a:r>
              <a:rPr lang="en-US" sz="3400" dirty="0"/>
              <a:t>study </a:t>
            </a:r>
            <a:r>
              <a:rPr lang="en-US" sz="3400" dirty="0" smtClean="0"/>
              <a:t>suggests </a:t>
            </a:r>
            <a:r>
              <a:rPr lang="en-US" sz="3400" dirty="0"/>
              <a:t>that the true nation-state is very difficult to establish, with over 1400 "nationalities" recognized around the world</a:t>
            </a:r>
            <a:r>
              <a:rPr lang="en-US" sz="3400" dirty="0" smtClean="0"/>
              <a:t>.</a:t>
            </a:r>
          </a:p>
          <a:p>
            <a:endParaRPr lang="en-US" sz="800" dirty="0"/>
          </a:p>
          <a:p>
            <a:r>
              <a:rPr lang="en-US" sz="3400" dirty="0"/>
              <a:t>This has led to the </a:t>
            </a:r>
            <a:r>
              <a:rPr lang="en-US" sz="3400" u="sng" dirty="0"/>
              <a:t>challenge of creating successful multi-cultural and multi-ethnic national states</a:t>
            </a:r>
            <a:r>
              <a:rPr lang="en-US" sz="3400" dirty="0"/>
              <a:t>. </a:t>
            </a:r>
            <a:endParaRPr lang="en-US" sz="3400" dirty="0" smtClean="0"/>
          </a:p>
          <a:p>
            <a:r>
              <a:rPr lang="en-US" sz="3400" dirty="0" smtClean="0"/>
              <a:t>Many of them have been breaking-up (Yugoslavia &amp; Soviet Union).</a:t>
            </a:r>
            <a:endParaRPr lang="en-US" sz="3400" dirty="0"/>
          </a:p>
        </p:txBody>
      </p:sp>
    </p:spTree>
    <p:extLst>
      <p:ext uri="{BB962C8B-B14F-4D97-AF65-F5344CB8AC3E}">
        <p14:creationId xmlns:p14="http://schemas.microsoft.com/office/powerpoint/2010/main" val="3028329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a:t>
            </a:r>
            <a:endParaRPr lang="en-US" dirty="0"/>
          </a:p>
        </p:txBody>
      </p:sp>
      <p:sp>
        <p:nvSpPr>
          <p:cNvPr id="3" name="Content Placeholder 2"/>
          <p:cNvSpPr>
            <a:spLocks noGrp="1"/>
          </p:cNvSpPr>
          <p:nvPr>
            <p:ph idx="1"/>
          </p:nvPr>
        </p:nvSpPr>
        <p:spPr>
          <a:xfrm>
            <a:off x="1024128" y="2084832"/>
            <a:ext cx="9720073" cy="4224528"/>
          </a:xfrm>
        </p:spPr>
        <p:txBody>
          <a:bodyPr>
            <a:noAutofit/>
          </a:bodyPr>
          <a:lstStyle/>
          <a:p>
            <a:r>
              <a:rPr lang="en-US" sz="3300" dirty="0"/>
              <a:t>With over 1400 nationalities (nations) and only 191 nation-states, many nations work hard to establish a feeling of pride in being part of the nation-state. </a:t>
            </a:r>
            <a:endParaRPr lang="en-US" sz="3300" dirty="0" smtClean="0"/>
          </a:p>
          <a:p>
            <a:endParaRPr lang="en-US" sz="800" dirty="0" smtClean="0"/>
          </a:p>
          <a:p>
            <a:r>
              <a:rPr lang="en-US" sz="3300" dirty="0" smtClean="0"/>
              <a:t>The </a:t>
            </a:r>
            <a:r>
              <a:rPr lang="en-US" sz="3300" dirty="0"/>
              <a:t>emotional feelings of patriotism and sense of belonging is called </a:t>
            </a:r>
            <a:r>
              <a:rPr lang="en-US" sz="3300" b="1" dirty="0" smtClean="0"/>
              <a:t>nationalism</a:t>
            </a:r>
            <a:r>
              <a:rPr lang="en-US" sz="3300" dirty="0" smtClean="0"/>
              <a:t>.</a:t>
            </a:r>
          </a:p>
          <a:p>
            <a:pPr lvl="1"/>
            <a:r>
              <a:rPr lang="en-US" sz="2900" dirty="0" smtClean="0"/>
              <a:t> Promotes </a:t>
            </a:r>
            <a:r>
              <a:rPr lang="en-US" sz="2900" dirty="0"/>
              <a:t>unity during times of crisis (times of </a:t>
            </a:r>
            <a:r>
              <a:rPr lang="en-US" sz="2900" dirty="0" smtClean="0"/>
              <a:t>war)</a:t>
            </a:r>
          </a:p>
          <a:p>
            <a:pPr lvl="1"/>
            <a:r>
              <a:rPr lang="en-US" sz="2900" dirty="0" smtClean="0"/>
              <a:t> Can inspire </a:t>
            </a:r>
            <a:r>
              <a:rPr lang="en-US" sz="2900" dirty="0"/>
              <a:t>economic development. </a:t>
            </a:r>
            <a:endParaRPr lang="en-US" sz="2900" dirty="0" smtClean="0"/>
          </a:p>
        </p:txBody>
      </p:sp>
    </p:spTree>
    <p:extLst>
      <p:ext uri="{BB962C8B-B14F-4D97-AF65-F5344CB8AC3E}">
        <p14:creationId xmlns:p14="http://schemas.microsoft.com/office/powerpoint/2010/main" val="3509411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Pulling People Together</a:t>
            </a:r>
            <a:endParaRPr lang="en-US" dirty="0"/>
          </a:p>
        </p:txBody>
      </p:sp>
      <p:sp>
        <p:nvSpPr>
          <p:cNvPr id="3" name="Content Placeholder 2"/>
          <p:cNvSpPr>
            <a:spLocks noGrp="1"/>
          </p:cNvSpPr>
          <p:nvPr>
            <p:ph idx="1"/>
          </p:nvPr>
        </p:nvSpPr>
        <p:spPr>
          <a:xfrm>
            <a:off x="1024128" y="2084831"/>
            <a:ext cx="9961551" cy="4303089"/>
          </a:xfrm>
        </p:spPr>
        <p:txBody>
          <a:bodyPr>
            <a:normAutofit fontScale="92500" lnSpcReduction="10000"/>
          </a:bodyPr>
          <a:lstStyle/>
          <a:p>
            <a:r>
              <a:rPr lang="en-US" sz="3400" dirty="0" smtClean="0"/>
              <a:t>Nation-states will </a:t>
            </a:r>
            <a:r>
              <a:rPr lang="en-US" sz="3400" dirty="0"/>
              <a:t>resort to an attempt to pull people together by creating a shared national </a:t>
            </a:r>
            <a:r>
              <a:rPr lang="en-US" sz="3400" dirty="0" smtClean="0"/>
              <a:t>identity</a:t>
            </a:r>
          </a:p>
          <a:p>
            <a:r>
              <a:rPr lang="en-US" sz="3400" dirty="0" smtClean="0"/>
              <a:t>This is done through a </a:t>
            </a:r>
            <a:r>
              <a:rPr lang="en-US" sz="3400" dirty="0"/>
              <a:t>common </a:t>
            </a:r>
            <a:r>
              <a:rPr lang="en-US" sz="3400" dirty="0" smtClean="0"/>
              <a:t>aspect - language</a:t>
            </a:r>
            <a:r>
              <a:rPr lang="en-US" sz="3400" dirty="0"/>
              <a:t>, customs or history. </a:t>
            </a:r>
          </a:p>
          <a:p>
            <a:r>
              <a:rPr lang="en-US" sz="3400" dirty="0"/>
              <a:t>This is known as "</a:t>
            </a:r>
            <a:r>
              <a:rPr lang="en-US" sz="3400" b="1" dirty="0"/>
              <a:t>national cultural integration</a:t>
            </a:r>
            <a:r>
              <a:rPr lang="en-US" sz="3400" dirty="0"/>
              <a:t>" and has been used extensively in Western Europe and the United States. </a:t>
            </a:r>
          </a:p>
          <a:p>
            <a:r>
              <a:rPr lang="en-US" sz="3400" dirty="0"/>
              <a:t>Canada has gone in a different direction; creating a </a:t>
            </a:r>
            <a:r>
              <a:rPr lang="en-US" sz="3400" b="1" dirty="0"/>
              <a:t>multi-cultural identity </a:t>
            </a:r>
            <a:r>
              <a:rPr lang="en-US" sz="3400" dirty="0"/>
              <a:t>and building "nationalism" through the acceptance of our cultural diversities.</a:t>
            </a:r>
          </a:p>
          <a:p>
            <a:endParaRPr lang="en-US" dirty="0"/>
          </a:p>
        </p:txBody>
      </p:sp>
    </p:spTree>
    <p:extLst>
      <p:ext uri="{BB962C8B-B14F-4D97-AF65-F5344CB8AC3E}">
        <p14:creationId xmlns:p14="http://schemas.microsoft.com/office/powerpoint/2010/main" val="1757552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 – Identity vs. Melting Pot</a:t>
            </a:r>
            <a:endParaRPr lang="en-US" dirty="0"/>
          </a:p>
        </p:txBody>
      </p:sp>
      <p:sp>
        <p:nvSpPr>
          <p:cNvPr id="3" name="Content Placeholder 2"/>
          <p:cNvSpPr>
            <a:spLocks noGrp="1"/>
          </p:cNvSpPr>
          <p:nvPr>
            <p:ph idx="1"/>
          </p:nvPr>
        </p:nvSpPr>
        <p:spPr>
          <a:xfrm>
            <a:off x="1024128" y="2084832"/>
            <a:ext cx="9720073" cy="4496272"/>
          </a:xfrm>
        </p:spPr>
        <p:txBody>
          <a:bodyPr>
            <a:normAutofit/>
          </a:bodyPr>
          <a:lstStyle/>
          <a:p>
            <a:r>
              <a:rPr lang="en-US" sz="3200" dirty="0"/>
              <a:t>A sense of nationalism can be helped or hindered by a </a:t>
            </a:r>
            <a:r>
              <a:rPr lang="en-US" sz="3200" u="sng" dirty="0"/>
              <a:t>nation's geography</a:t>
            </a:r>
            <a:r>
              <a:rPr lang="en-US" sz="3200" dirty="0"/>
              <a:t>. </a:t>
            </a:r>
            <a:endParaRPr lang="en-US" sz="3200" dirty="0" smtClean="0"/>
          </a:p>
          <a:p>
            <a:pPr lvl="1"/>
            <a:r>
              <a:rPr lang="en-US" sz="2000" dirty="0" smtClean="0"/>
              <a:t>Example: If </a:t>
            </a:r>
            <a:r>
              <a:rPr lang="en-US" sz="2000" dirty="0"/>
              <a:t>a country is an island like Japan or Britain or surrounded by mountains like Switzerland, it would seemingly be easier to build a sense of national identity versus a huge country like Canada, or a country such as Poland, which lies between Russia and Germany and has often been the center of invasion.</a:t>
            </a:r>
          </a:p>
          <a:p>
            <a:r>
              <a:rPr lang="en-US" sz="3200" u="sng" dirty="0"/>
              <a:t>Ethnic Composition</a:t>
            </a:r>
            <a:r>
              <a:rPr lang="en-US" sz="3200" dirty="0"/>
              <a:t> - again, if a country at least initially is settled by primarily a single ethnic group </a:t>
            </a:r>
            <a:endParaRPr lang="en-US" sz="3200" dirty="0" smtClean="0"/>
          </a:p>
          <a:p>
            <a:pPr lvl="1"/>
            <a:r>
              <a:rPr lang="en-US" sz="2000" dirty="0" smtClean="0"/>
              <a:t>Example: The </a:t>
            </a:r>
            <a:r>
              <a:rPr lang="en-US" sz="2000" dirty="0"/>
              <a:t>Japanese people who share a common history, language and culture, </a:t>
            </a:r>
            <a:r>
              <a:rPr lang="en-US" sz="2000" dirty="0" smtClean="0"/>
              <a:t>may have an easier time building a </a:t>
            </a:r>
            <a:r>
              <a:rPr lang="en-US" sz="2000" dirty="0"/>
              <a:t>sense of national identity versus a melting- pot nation like the United States, which is made up of many diverse groups who slowly were assimilated into an "American way of life</a:t>
            </a:r>
            <a:r>
              <a:rPr lang="en-US" sz="2000" dirty="0" smtClean="0"/>
              <a:t>".</a:t>
            </a:r>
            <a:endParaRPr lang="en-US" sz="2000" dirty="0"/>
          </a:p>
        </p:txBody>
      </p:sp>
    </p:spTree>
    <p:extLst>
      <p:ext uri="{BB962C8B-B14F-4D97-AF65-F5344CB8AC3E}">
        <p14:creationId xmlns:p14="http://schemas.microsoft.com/office/powerpoint/2010/main" val="2927554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a:t>
            </a:r>
            <a:endParaRPr lang="en-US" dirty="0"/>
          </a:p>
        </p:txBody>
      </p:sp>
      <p:sp>
        <p:nvSpPr>
          <p:cNvPr id="3" name="Content Placeholder 2"/>
          <p:cNvSpPr>
            <a:spLocks noGrp="1"/>
          </p:cNvSpPr>
          <p:nvPr>
            <p:ph idx="1"/>
          </p:nvPr>
        </p:nvSpPr>
        <p:spPr>
          <a:xfrm>
            <a:off x="1024128" y="2084832"/>
            <a:ext cx="9720073" cy="4224528"/>
          </a:xfrm>
        </p:spPr>
        <p:txBody>
          <a:bodyPr>
            <a:normAutofit lnSpcReduction="10000"/>
          </a:bodyPr>
          <a:lstStyle/>
          <a:p>
            <a:r>
              <a:rPr lang="en-US" dirty="0"/>
              <a:t>Superpowers at War </a:t>
            </a:r>
            <a:endParaRPr lang="en-US" dirty="0" smtClean="0"/>
          </a:p>
          <a:p>
            <a:r>
              <a:rPr lang="en-US" dirty="0" smtClean="0"/>
              <a:t>After </a:t>
            </a:r>
            <a:r>
              <a:rPr lang="en-US" dirty="0"/>
              <a:t>World War II, the United States and the Soviet </a:t>
            </a:r>
            <a:r>
              <a:rPr lang="en-US" dirty="0" smtClean="0"/>
              <a:t>Union were </a:t>
            </a:r>
            <a:r>
              <a:rPr lang="en-US" dirty="0"/>
              <a:t>the world’s strongest nations. They were </a:t>
            </a:r>
            <a:r>
              <a:rPr lang="en-US" dirty="0" smtClean="0"/>
              <a:t>superpowers</a:t>
            </a:r>
            <a:r>
              <a:rPr lang="en-US" dirty="0"/>
              <a:t>. They had different ideas about economics and government. They fought a war of ideas called the Cold War. The Soviet Union was a communist country. In communism, the government controls production and resources. It decides </a:t>
            </a:r>
            <a:r>
              <a:rPr lang="en-US" dirty="0" smtClean="0"/>
              <a:t>where </a:t>
            </a:r>
            <a:r>
              <a:rPr lang="en-US" dirty="0"/>
              <a:t>people live and work. The United States is a capitalist country. In capitalism, people and businesses control the production of goods. People decide where they live and work. </a:t>
            </a:r>
            <a:endParaRPr lang="en-US" dirty="0" smtClean="0"/>
          </a:p>
          <a:p>
            <a:r>
              <a:rPr lang="en-US" dirty="0" smtClean="0"/>
              <a:t>The </a:t>
            </a:r>
            <a:r>
              <a:rPr lang="en-US" dirty="0"/>
              <a:t>Cold War began in Europe after World War II. The </a:t>
            </a:r>
            <a:r>
              <a:rPr lang="en-US" dirty="0" smtClean="0"/>
              <a:t>Soviet </a:t>
            </a:r>
            <a:r>
              <a:rPr lang="en-US" dirty="0"/>
              <a:t>Union won control of Eastern Europe. It controlled half of Germany and half of Germany’s capital, Berlin. The United States, Britain, and France controlled western Germany and West Berlin. In June 1948, the Soviet Union blocked roads and railroads that led to West Berlin. The United States, Great Britain, and France flew in supplies. </a:t>
            </a:r>
            <a:r>
              <a:rPr lang="en-US" dirty="0" smtClean="0"/>
              <a:t>This </a:t>
            </a:r>
            <a:r>
              <a:rPr lang="en-US" dirty="0"/>
              <a:t>was called the Berlin Airlift. </a:t>
            </a:r>
          </a:p>
        </p:txBody>
      </p:sp>
    </p:spTree>
    <p:extLst>
      <p:ext uri="{BB962C8B-B14F-4D97-AF65-F5344CB8AC3E}">
        <p14:creationId xmlns:p14="http://schemas.microsoft.com/office/powerpoint/2010/main" val="1117278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Cold War Conflicts </a:t>
            </a:r>
            <a:endParaRPr lang="en-US" dirty="0" smtClean="0"/>
          </a:p>
          <a:p>
            <a:r>
              <a:rPr lang="en-US" dirty="0" smtClean="0"/>
              <a:t>After </a:t>
            </a:r>
            <a:r>
              <a:rPr lang="en-US" dirty="0"/>
              <a:t>World War II, Korea was divided into North and South </a:t>
            </a:r>
            <a:r>
              <a:rPr lang="en-US" dirty="0" smtClean="0"/>
              <a:t>Korea</a:t>
            </a:r>
            <a:r>
              <a:rPr lang="en-US" dirty="0"/>
              <a:t>. North Korea became communist. South Korea was </a:t>
            </a:r>
            <a:r>
              <a:rPr lang="en-US" dirty="0" smtClean="0"/>
              <a:t>a capitalist </a:t>
            </a:r>
            <a:r>
              <a:rPr lang="en-US" dirty="0"/>
              <a:t>country. North Korean army invaded South Korea. </a:t>
            </a:r>
            <a:r>
              <a:rPr lang="en-US" dirty="0" smtClean="0"/>
              <a:t>The </a:t>
            </a:r>
            <a:r>
              <a:rPr lang="en-US" dirty="0"/>
              <a:t>United Nations sent soldiers to help South Korea. China </a:t>
            </a:r>
            <a:r>
              <a:rPr lang="en-US" dirty="0" smtClean="0"/>
              <a:t>sent </a:t>
            </a:r>
            <a:r>
              <a:rPr lang="en-US" dirty="0"/>
              <a:t>soldiers to help North Korea. The war ended in 1953. </a:t>
            </a:r>
            <a:r>
              <a:rPr lang="en-US" dirty="0" smtClean="0"/>
              <a:t>Korea </a:t>
            </a:r>
            <a:r>
              <a:rPr lang="en-US" dirty="0"/>
              <a:t>is still divided. </a:t>
            </a:r>
            <a:endParaRPr lang="en-US" dirty="0" smtClean="0"/>
          </a:p>
          <a:p>
            <a:r>
              <a:rPr lang="en-US" dirty="0" smtClean="0"/>
              <a:t>The </a:t>
            </a:r>
            <a:r>
              <a:rPr lang="en-US" dirty="0"/>
              <a:t>United States and the Soviet Union were in a nuclear </a:t>
            </a:r>
            <a:r>
              <a:rPr lang="en-US" dirty="0" smtClean="0"/>
              <a:t>arms </a:t>
            </a:r>
            <a:r>
              <a:rPr lang="en-US" dirty="0"/>
              <a:t>race. In 1959, Cuba became a communist country and the Soviets secretly put missiles there. President Kennedy was afraid the Soviet Union would attack the United States. He sent warships to surround Cuba. He hoped a blockade would force the Soviet Union to remove its missiles. This conflict was called the Cuban Missile Crisis. For six days, nuclear war seemed possible. Then the Soviet Union removed the missiles.</a:t>
            </a:r>
          </a:p>
        </p:txBody>
      </p:sp>
    </p:spTree>
    <p:extLst>
      <p:ext uri="{BB962C8B-B14F-4D97-AF65-F5344CB8AC3E}">
        <p14:creationId xmlns:p14="http://schemas.microsoft.com/office/powerpoint/2010/main" val="2154392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49940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56995" y="1034431"/>
            <a:ext cx="2964395" cy="2550017"/>
          </a:xfrm>
          <a:prstGeom prst="rect">
            <a:avLst/>
          </a:prstGeom>
        </p:spPr>
      </p:pic>
      <p:sp>
        <p:nvSpPr>
          <p:cNvPr id="2" name="Title 1"/>
          <p:cNvSpPr>
            <a:spLocks noGrp="1"/>
          </p:cNvSpPr>
          <p:nvPr>
            <p:ph type="title"/>
          </p:nvPr>
        </p:nvSpPr>
        <p:spPr/>
        <p:txBody>
          <a:bodyPr/>
          <a:lstStyle/>
          <a:p>
            <a:r>
              <a:rPr lang="en-US" dirty="0" smtClean="0"/>
              <a:t>Nationalism Challenging Unity</a:t>
            </a:r>
            <a:endParaRPr lang="en-US" dirty="0"/>
          </a:p>
        </p:txBody>
      </p:sp>
      <p:sp>
        <p:nvSpPr>
          <p:cNvPr id="3" name="Content Placeholder 2"/>
          <p:cNvSpPr>
            <a:spLocks noGrp="1"/>
          </p:cNvSpPr>
          <p:nvPr>
            <p:ph idx="1"/>
          </p:nvPr>
        </p:nvSpPr>
        <p:spPr>
          <a:xfrm>
            <a:off x="1024128" y="2084832"/>
            <a:ext cx="10474452" cy="4547980"/>
          </a:xfrm>
        </p:spPr>
        <p:txBody>
          <a:bodyPr>
            <a:normAutofit fontScale="92500" lnSpcReduction="10000"/>
          </a:bodyPr>
          <a:lstStyle/>
          <a:p>
            <a:r>
              <a:rPr lang="en-US" sz="3300" dirty="0"/>
              <a:t>When states fail to control it, nationalism can </a:t>
            </a:r>
            <a:r>
              <a:rPr lang="en-US" sz="3300" dirty="0" smtClean="0"/>
              <a:t/>
            </a:r>
            <a:br>
              <a:rPr lang="en-US" sz="3300" dirty="0" smtClean="0"/>
            </a:br>
            <a:r>
              <a:rPr lang="en-US" sz="3300" dirty="0" smtClean="0"/>
              <a:t>actually challenge </a:t>
            </a:r>
            <a:r>
              <a:rPr lang="en-US" sz="3300" dirty="0"/>
              <a:t>the state's unity </a:t>
            </a:r>
            <a:r>
              <a:rPr lang="en-US" sz="3300" dirty="0" smtClean="0"/>
              <a:t>and lead </a:t>
            </a:r>
            <a:r>
              <a:rPr lang="en-US" sz="3300" dirty="0"/>
              <a:t>to </a:t>
            </a:r>
            <a:r>
              <a:rPr lang="en-US" sz="3300" dirty="0" smtClean="0"/>
              <a:t/>
            </a:r>
            <a:br>
              <a:rPr lang="en-US" sz="3300" dirty="0" smtClean="0"/>
            </a:br>
            <a:r>
              <a:rPr lang="en-US" sz="3300" dirty="0" smtClean="0"/>
              <a:t>demands </a:t>
            </a:r>
            <a:r>
              <a:rPr lang="en-US" sz="3300" dirty="0"/>
              <a:t>for </a:t>
            </a:r>
            <a:r>
              <a:rPr lang="en-US" sz="3300" dirty="0" smtClean="0"/>
              <a:t>division of the state. </a:t>
            </a:r>
          </a:p>
          <a:p>
            <a:pPr lvl="1"/>
            <a:r>
              <a:rPr lang="en-US" sz="2900" dirty="0" smtClean="0"/>
              <a:t> For example: the former Yugoslavia</a:t>
            </a:r>
          </a:p>
          <a:p>
            <a:r>
              <a:rPr lang="en-US" sz="3600" dirty="0"/>
              <a:t>Boundaries are drawn to establish nation-states, but as nationalist forces continue to create </a:t>
            </a:r>
            <a:r>
              <a:rPr lang="en-US" sz="3600" dirty="0" smtClean="0"/>
              <a:t>chaos </a:t>
            </a:r>
            <a:r>
              <a:rPr lang="en-US" sz="3600" dirty="0"/>
              <a:t>in various regions of the world, boundaries must change as new nation-states are created. </a:t>
            </a:r>
          </a:p>
          <a:p>
            <a:r>
              <a:rPr lang="en-US" sz="3600" b="1" dirty="0"/>
              <a:t>Political maps of the world seem to change almost on an annual basis.</a:t>
            </a:r>
          </a:p>
          <a:p>
            <a:endParaRPr lang="en-US" sz="3300" dirty="0" smtClean="0"/>
          </a:p>
        </p:txBody>
      </p:sp>
    </p:spTree>
    <p:extLst>
      <p:ext uri="{BB962C8B-B14F-4D97-AF65-F5344CB8AC3E}">
        <p14:creationId xmlns:p14="http://schemas.microsoft.com/office/powerpoint/2010/main" val="2253289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 and the Nation State</a:t>
            </a:r>
            <a:endParaRPr lang="en-US" dirty="0"/>
          </a:p>
        </p:txBody>
      </p:sp>
      <p:sp>
        <p:nvSpPr>
          <p:cNvPr id="3" name="Content Placeholder 2"/>
          <p:cNvSpPr>
            <a:spLocks noGrp="1"/>
          </p:cNvSpPr>
          <p:nvPr>
            <p:ph idx="1"/>
          </p:nvPr>
        </p:nvSpPr>
        <p:spPr>
          <a:xfrm>
            <a:off x="1024128" y="2084832"/>
            <a:ext cx="10222992" cy="4430268"/>
          </a:xfrm>
        </p:spPr>
        <p:txBody>
          <a:bodyPr>
            <a:normAutofit/>
          </a:bodyPr>
          <a:lstStyle/>
          <a:p>
            <a:pPr>
              <a:buFont typeface="Wingdings" panose="05000000000000000000" pitchFamily="2" charset="2"/>
              <a:buChar char="§"/>
            </a:pPr>
            <a:r>
              <a:rPr lang="en-US" sz="3000" dirty="0" smtClean="0"/>
              <a:t> Each </a:t>
            </a:r>
            <a:r>
              <a:rPr lang="en-US" sz="3000" dirty="0"/>
              <a:t>of us lives in a nation-state, and each of these nation-states plays a role in the way in which the global community operates. </a:t>
            </a:r>
            <a:endParaRPr lang="en-US" sz="3000" dirty="0" smtClean="0"/>
          </a:p>
          <a:p>
            <a:pPr>
              <a:buFont typeface="Wingdings" panose="05000000000000000000" pitchFamily="2" charset="2"/>
              <a:buChar char="§"/>
            </a:pPr>
            <a:r>
              <a:rPr lang="en-US" sz="3000" dirty="0" smtClean="0"/>
              <a:t> The </a:t>
            </a:r>
            <a:r>
              <a:rPr lang="en-US" sz="3000" dirty="0"/>
              <a:t>nation state defines "our territory", demands our loyalty and safeguards us against "our enemies". </a:t>
            </a:r>
            <a:r>
              <a:rPr lang="en-US" sz="3000" dirty="0" smtClean="0"/>
              <a:t> </a:t>
            </a:r>
          </a:p>
          <a:p>
            <a:pPr>
              <a:buFont typeface="Wingdings" panose="05000000000000000000" pitchFamily="2" charset="2"/>
              <a:buChar char="§"/>
            </a:pPr>
            <a:r>
              <a:rPr lang="en-US" sz="3000" dirty="0" smtClean="0"/>
              <a:t> National </a:t>
            </a:r>
            <a:r>
              <a:rPr lang="en-US" sz="3000" dirty="0"/>
              <a:t>flags, national anthems and national histories promote a sense of pride and uniqueness among the citizenry of the nation</a:t>
            </a:r>
            <a:r>
              <a:rPr lang="en-US" sz="3000" dirty="0" smtClean="0"/>
              <a:t>.</a:t>
            </a:r>
          </a:p>
        </p:txBody>
      </p:sp>
    </p:spTree>
    <p:extLst>
      <p:ext uri="{BB962C8B-B14F-4D97-AF65-F5344CB8AC3E}">
        <p14:creationId xmlns:p14="http://schemas.microsoft.com/office/powerpoint/2010/main" val="2453294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24129" y="5303520"/>
            <a:ext cx="2084832" cy="1005840"/>
          </a:xfrm>
        </p:spPr>
        <p:txBody>
          <a:bodyPr>
            <a:normAutofit/>
          </a:bodyPr>
          <a:lstStyle/>
          <a:p>
            <a:r>
              <a:rPr lang="en-US" sz="800" dirty="0"/>
              <a:t>By Original by </a:t>
            </a:r>
            <a:r>
              <a:rPr lang="en-US" sz="800" dirty="0" err="1"/>
              <a:t>Hoshie</a:t>
            </a:r>
            <a:r>
              <a:rPr lang="en-US" sz="800" dirty="0"/>
              <a:t>; derivative by DIREKTOR - Made by DIREKTOR, see above for more details on sources, CC BY-SA 3.0, https://commons.wikimedia.org/w/index.php?curid=15851941</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386" y="585216"/>
            <a:ext cx="6921556" cy="5564124"/>
          </a:xfrm>
          <a:prstGeom prst="rect">
            <a:avLst/>
          </a:prstGeom>
        </p:spPr>
      </p:pic>
    </p:spTree>
    <p:extLst>
      <p:ext uri="{BB962C8B-B14F-4D97-AF65-F5344CB8AC3E}">
        <p14:creationId xmlns:p14="http://schemas.microsoft.com/office/powerpoint/2010/main" val="3134534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37777" y="585216"/>
            <a:ext cx="6892773" cy="5929267"/>
          </a:xfrm>
          <a:prstGeom prst="rect">
            <a:avLst/>
          </a:prstGeom>
        </p:spPr>
      </p:pic>
    </p:spTree>
    <p:extLst>
      <p:ext uri="{BB962C8B-B14F-4D97-AF65-F5344CB8AC3E}">
        <p14:creationId xmlns:p14="http://schemas.microsoft.com/office/powerpoint/2010/main" val="628784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325880"/>
            <a:ext cx="10116097" cy="5126435"/>
          </a:xfrm>
        </p:spPr>
        <p:txBody>
          <a:bodyPr>
            <a:normAutofit/>
          </a:bodyPr>
          <a:lstStyle/>
          <a:p>
            <a:pPr marL="0" indent="0">
              <a:buNone/>
            </a:pPr>
            <a:r>
              <a:rPr lang="en-US" sz="3300" dirty="0" smtClean="0"/>
              <a:t>The </a:t>
            </a:r>
            <a:r>
              <a:rPr lang="en-US" sz="3300" dirty="0"/>
              <a:t>United Nations estimates only </a:t>
            </a:r>
            <a:r>
              <a:rPr lang="en-US" sz="3300" b="1" dirty="0"/>
              <a:t>25</a:t>
            </a:r>
            <a:r>
              <a:rPr lang="en-US" sz="3300" dirty="0"/>
              <a:t> are free of </a:t>
            </a:r>
            <a:r>
              <a:rPr lang="en-US" sz="3300" dirty="0" smtClean="0"/>
              <a:t>separatist disputes</a:t>
            </a:r>
            <a:r>
              <a:rPr lang="en-US" sz="3300" dirty="0"/>
              <a:t> </a:t>
            </a:r>
            <a:r>
              <a:rPr lang="en-US" sz="3300" dirty="0" smtClean="0"/>
              <a:t>out of its </a:t>
            </a:r>
            <a:r>
              <a:rPr lang="en-US" sz="3300" dirty="0"/>
              <a:t>191 member </a:t>
            </a:r>
            <a:r>
              <a:rPr lang="en-US" sz="3300" dirty="0" smtClean="0"/>
              <a:t>states.</a:t>
            </a:r>
          </a:p>
          <a:p>
            <a:endParaRPr lang="en-US" sz="3300" dirty="0" smtClean="0"/>
          </a:p>
          <a:p>
            <a:r>
              <a:rPr lang="en-US" sz="3300" u="sng" dirty="0" smtClean="0"/>
              <a:t>Non-violent</a:t>
            </a:r>
            <a:r>
              <a:rPr lang="en-US" sz="3300" dirty="0" smtClean="0"/>
              <a:t> disputes include:</a:t>
            </a:r>
          </a:p>
          <a:p>
            <a:pPr lvl="1"/>
            <a:r>
              <a:rPr lang="en-US" sz="2900" dirty="0" smtClean="0"/>
              <a:t> Quebec </a:t>
            </a:r>
            <a:r>
              <a:rPr lang="en-US" sz="2900" dirty="0"/>
              <a:t>separatism (with the exception of a brief </a:t>
            </a:r>
            <a:r>
              <a:rPr lang="en-US" sz="2900" dirty="0" smtClean="0"/>
              <a:t/>
            </a:r>
            <a:br>
              <a:rPr lang="en-US" sz="2900" dirty="0" smtClean="0"/>
            </a:br>
            <a:r>
              <a:rPr lang="en-US" sz="2900" dirty="0" smtClean="0"/>
              <a:t>period </a:t>
            </a:r>
            <a:r>
              <a:rPr lang="en-US" sz="2900" dirty="0"/>
              <a:t>in October, </a:t>
            </a:r>
            <a:r>
              <a:rPr lang="en-US" sz="2900" dirty="0" smtClean="0"/>
              <a:t>1970)</a:t>
            </a:r>
          </a:p>
          <a:p>
            <a:pPr lvl="1"/>
            <a:r>
              <a:rPr lang="en-US" sz="2900" dirty="0"/>
              <a:t> </a:t>
            </a:r>
            <a:r>
              <a:rPr lang="en-US" sz="2900" dirty="0" smtClean="0"/>
              <a:t>The </a:t>
            </a:r>
            <a:r>
              <a:rPr lang="en-US" sz="2900" dirty="0"/>
              <a:t>separation of most of the new states that </a:t>
            </a:r>
            <a:r>
              <a:rPr lang="en-US" sz="2900" dirty="0" smtClean="0"/>
              <a:t/>
            </a:r>
            <a:br>
              <a:rPr lang="en-US" sz="2900" dirty="0" smtClean="0"/>
            </a:br>
            <a:r>
              <a:rPr lang="en-US" sz="2900" dirty="0" smtClean="0"/>
              <a:t>formed </a:t>
            </a:r>
            <a:r>
              <a:rPr lang="en-US" sz="2900" dirty="0"/>
              <a:t>after the break-up of the </a:t>
            </a:r>
            <a:r>
              <a:rPr lang="en-US" sz="2900" dirty="0" smtClean="0"/>
              <a:t/>
            </a:r>
            <a:br>
              <a:rPr lang="en-US" sz="2900" dirty="0" smtClean="0"/>
            </a:br>
            <a:r>
              <a:rPr lang="en-US" sz="2900" dirty="0" smtClean="0"/>
              <a:t>Soviet </a:t>
            </a:r>
            <a:r>
              <a:rPr lang="en-US" sz="2900" dirty="0"/>
              <a:t>Union (USSR). </a:t>
            </a:r>
            <a:endParaRPr lang="en-US" sz="2900" dirty="0" smtClean="0"/>
          </a:p>
        </p:txBody>
      </p:sp>
      <p:pic>
        <p:nvPicPr>
          <p:cNvPr id="2" name="Picture 1"/>
          <p:cNvPicPr>
            <a:picLocks noChangeAspect="1"/>
          </p:cNvPicPr>
          <p:nvPr/>
        </p:nvPicPr>
        <p:blipFill>
          <a:blip r:embed="rId2"/>
          <a:stretch>
            <a:fillRect/>
          </a:stretch>
        </p:blipFill>
        <p:spPr>
          <a:xfrm>
            <a:off x="8949031" y="2663846"/>
            <a:ext cx="2450502" cy="2450502"/>
          </a:xfrm>
          <a:prstGeom prst="rect">
            <a:avLst/>
          </a:prstGeom>
        </p:spPr>
      </p:pic>
    </p:spTree>
    <p:extLst>
      <p:ext uri="{BB962C8B-B14F-4D97-AF65-F5344CB8AC3E}">
        <p14:creationId xmlns:p14="http://schemas.microsoft.com/office/powerpoint/2010/main" val="420833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War &amp; Violence</a:t>
            </a:r>
            <a:endParaRPr lang="en-US" dirty="0"/>
          </a:p>
        </p:txBody>
      </p:sp>
      <p:sp>
        <p:nvSpPr>
          <p:cNvPr id="4" name="Text Placeholder 3"/>
          <p:cNvSpPr>
            <a:spLocks noGrp="1"/>
          </p:cNvSpPr>
          <p:nvPr>
            <p:ph type="body" idx="1"/>
          </p:nvPr>
        </p:nvSpPr>
        <p:spPr>
          <a:xfrm>
            <a:off x="1024128" y="1897380"/>
            <a:ext cx="9720072" cy="1499616"/>
          </a:xfrm>
        </p:spPr>
        <p:txBody>
          <a:bodyPr>
            <a:normAutofit/>
          </a:bodyPr>
          <a:lstStyle/>
          <a:p>
            <a:r>
              <a:rPr lang="en-US" sz="3300" dirty="0"/>
              <a:t>The following are more recent examples of excessive "nationalism" that have led to excessive violence and/or civil war:</a:t>
            </a:r>
          </a:p>
          <a:p>
            <a:endParaRPr lang="en-US" dirty="0"/>
          </a:p>
        </p:txBody>
      </p:sp>
      <p:sp>
        <p:nvSpPr>
          <p:cNvPr id="3" name="Content Placeholder 2"/>
          <p:cNvSpPr>
            <a:spLocks noGrp="1"/>
          </p:cNvSpPr>
          <p:nvPr>
            <p:ph sz="half" idx="2"/>
          </p:nvPr>
        </p:nvSpPr>
        <p:spPr>
          <a:xfrm>
            <a:off x="760520" y="3396996"/>
            <a:ext cx="5230368" cy="2912364"/>
          </a:xfrm>
        </p:spPr>
        <p:txBody>
          <a:bodyPr>
            <a:normAutofit/>
          </a:bodyPr>
          <a:lstStyle/>
          <a:p>
            <a:r>
              <a:rPr lang="en-US" sz="2400" i="1" dirty="0"/>
              <a:t>Sri Lanka - 1958 – </a:t>
            </a:r>
            <a:r>
              <a:rPr lang="en-US" sz="2400" i="1" dirty="0" smtClean="0"/>
              <a:t>present</a:t>
            </a:r>
          </a:p>
          <a:p>
            <a:r>
              <a:rPr lang="en-US" sz="2400" i="1" dirty="0" smtClean="0"/>
              <a:t>Kurds </a:t>
            </a:r>
            <a:r>
              <a:rPr lang="en-US" sz="2400" i="1" dirty="0"/>
              <a:t>(Turkey, Iraq, Iran) - 1984 - present</a:t>
            </a:r>
          </a:p>
          <a:p>
            <a:r>
              <a:rPr lang="en-US" sz="2400" i="1" dirty="0"/>
              <a:t>Basques (Spain) - 1960s – present	</a:t>
            </a:r>
            <a:endParaRPr lang="en-US" sz="2400" i="1" dirty="0" smtClean="0"/>
          </a:p>
          <a:p>
            <a:r>
              <a:rPr lang="en-US" sz="2400" i="1" dirty="0" smtClean="0"/>
              <a:t>Northern </a:t>
            </a:r>
            <a:r>
              <a:rPr lang="en-US" sz="2400" i="1" dirty="0"/>
              <a:t>Ireland - 1970s - present</a:t>
            </a:r>
          </a:p>
          <a:p>
            <a:endParaRPr lang="en-US" sz="3300" dirty="0"/>
          </a:p>
        </p:txBody>
      </p:sp>
      <p:sp>
        <p:nvSpPr>
          <p:cNvPr id="6" name="Content Placeholder 5"/>
          <p:cNvSpPr>
            <a:spLocks noGrp="1"/>
          </p:cNvSpPr>
          <p:nvPr>
            <p:ph sz="quarter" idx="4"/>
          </p:nvPr>
        </p:nvSpPr>
        <p:spPr>
          <a:xfrm>
            <a:off x="5990888" y="3396996"/>
            <a:ext cx="5759152" cy="2912364"/>
          </a:xfrm>
        </p:spPr>
        <p:txBody>
          <a:bodyPr>
            <a:normAutofit/>
          </a:bodyPr>
          <a:lstStyle/>
          <a:p>
            <a:r>
              <a:rPr lang="en-US" sz="2400" i="1" dirty="0" smtClean="0"/>
              <a:t>East </a:t>
            </a:r>
            <a:r>
              <a:rPr lang="en-US" sz="2400" i="1" dirty="0"/>
              <a:t>Timor - 1980s – 1998	</a:t>
            </a:r>
            <a:endParaRPr lang="en-US" sz="2400" i="1" dirty="0" smtClean="0"/>
          </a:p>
          <a:p>
            <a:r>
              <a:rPr lang="en-US" sz="2400" i="1" dirty="0" smtClean="0"/>
              <a:t>Cyprus </a:t>
            </a:r>
            <a:r>
              <a:rPr lang="en-US" sz="2400" i="1" dirty="0"/>
              <a:t>- 1960s - present</a:t>
            </a:r>
          </a:p>
          <a:p>
            <a:r>
              <a:rPr lang="en-US" sz="2400" i="1" dirty="0"/>
              <a:t>Eritrea (Ethiopia) - 1980s - </a:t>
            </a:r>
            <a:r>
              <a:rPr lang="en-US" sz="2400" i="1" dirty="0" smtClean="0"/>
              <a:t>1990s</a:t>
            </a:r>
          </a:p>
          <a:p>
            <a:r>
              <a:rPr lang="en-US" sz="2400" i="1" dirty="0" smtClean="0"/>
              <a:t>Sudan </a:t>
            </a:r>
            <a:r>
              <a:rPr lang="en-US" sz="2400" i="1" dirty="0"/>
              <a:t>- 1970s – present</a:t>
            </a:r>
          </a:p>
          <a:p>
            <a:r>
              <a:rPr lang="en-US" sz="2400" i="1" dirty="0"/>
              <a:t>Chechnya (southern Russia) - 1990s - present</a:t>
            </a:r>
          </a:p>
          <a:p>
            <a:endParaRPr lang="en-US" dirty="0"/>
          </a:p>
        </p:txBody>
      </p:sp>
    </p:spTree>
    <p:extLst>
      <p:ext uri="{BB962C8B-B14F-4D97-AF65-F5344CB8AC3E}">
        <p14:creationId xmlns:p14="http://schemas.microsoft.com/office/powerpoint/2010/main" val="3806021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 of Globalization</a:t>
            </a:r>
            <a:endParaRPr lang="en-US" dirty="0"/>
          </a:p>
        </p:txBody>
      </p:sp>
      <p:sp>
        <p:nvSpPr>
          <p:cNvPr id="3" name="Content Placeholder 2"/>
          <p:cNvSpPr>
            <a:spLocks noGrp="1"/>
          </p:cNvSpPr>
          <p:nvPr>
            <p:ph idx="1"/>
          </p:nvPr>
        </p:nvSpPr>
        <p:spPr>
          <a:xfrm>
            <a:off x="1024128" y="2331720"/>
            <a:ext cx="5151589" cy="3977640"/>
          </a:xfrm>
        </p:spPr>
        <p:txBody>
          <a:bodyPr>
            <a:normAutofit/>
          </a:bodyPr>
          <a:lstStyle/>
          <a:p>
            <a:pPr algn="ctr"/>
            <a:r>
              <a:rPr lang="en-US" sz="3300" dirty="0" smtClean="0"/>
              <a:t>Since World </a:t>
            </a:r>
            <a:r>
              <a:rPr lang="en-US" sz="3300" dirty="0"/>
              <a:t>War </a:t>
            </a:r>
            <a:r>
              <a:rPr lang="en-US" sz="3300" dirty="0" smtClean="0"/>
              <a:t>II ended, the </a:t>
            </a:r>
            <a:r>
              <a:rPr lang="en-US" sz="3300" dirty="0"/>
              <a:t>concept of globalization has laid an additional set of challenges on the very concept of the nation-state</a:t>
            </a:r>
            <a:r>
              <a:rPr lang="en-US" sz="3300" dirty="0" smtClean="0"/>
              <a:t>.</a:t>
            </a:r>
          </a:p>
          <a:p>
            <a:pPr algn="ctr"/>
            <a:r>
              <a:rPr lang="en-US" sz="3300" dirty="0">
                <a:hlinkClick r:id="rId2"/>
              </a:rPr>
              <a:t>https://</a:t>
            </a:r>
            <a:r>
              <a:rPr lang="en-US" sz="3300" dirty="0" smtClean="0">
                <a:hlinkClick r:id="rId2"/>
              </a:rPr>
              <a:t>www.youtube.com/watch?v=xPD477FuqtY</a:t>
            </a:r>
            <a:r>
              <a:rPr lang="en-US" sz="3300" dirty="0" smtClean="0"/>
              <a:t> </a:t>
            </a:r>
            <a:endParaRPr lang="en-US" sz="3300" dirty="0"/>
          </a:p>
        </p:txBody>
      </p:sp>
      <p:pic>
        <p:nvPicPr>
          <p:cNvPr id="4" name="Picture 3"/>
          <p:cNvPicPr>
            <a:picLocks noChangeAspect="1"/>
          </p:cNvPicPr>
          <p:nvPr/>
        </p:nvPicPr>
        <p:blipFill>
          <a:blip r:embed="rId3"/>
          <a:stretch>
            <a:fillRect/>
          </a:stretch>
        </p:blipFill>
        <p:spPr>
          <a:xfrm>
            <a:off x="6777132" y="1997326"/>
            <a:ext cx="3967068" cy="4312034"/>
          </a:xfrm>
          <a:prstGeom prst="rect">
            <a:avLst/>
          </a:prstGeom>
        </p:spPr>
      </p:pic>
    </p:spTree>
    <p:extLst>
      <p:ext uri="{BB962C8B-B14F-4D97-AF65-F5344CB8AC3E}">
        <p14:creationId xmlns:p14="http://schemas.microsoft.com/office/powerpoint/2010/main" val="3452711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a:t>
            </a:r>
            <a:endParaRPr lang="en-US" dirty="0"/>
          </a:p>
        </p:txBody>
      </p:sp>
      <p:sp>
        <p:nvSpPr>
          <p:cNvPr id="3" name="Content Placeholder 2"/>
          <p:cNvSpPr>
            <a:spLocks noGrp="1"/>
          </p:cNvSpPr>
          <p:nvPr>
            <p:ph idx="1"/>
          </p:nvPr>
        </p:nvSpPr>
        <p:spPr>
          <a:xfrm>
            <a:off x="1024129" y="1920240"/>
            <a:ext cx="7845551" cy="4389120"/>
          </a:xfrm>
        </p:spPr>
        <p:txBody>
          <a:bodyPr>
            <a:noAutofit/>
          </a:bodyPr>
          <a:lstStyle/>
          <a:p>
            <a:pPr>
              <a:buFont typeface="Arial" panose="020B0604020202020204" pitchFamily="34" charset="0"/>
              <a:buChar char="•"/>
            </a:pPr>
            <a:r>
              <a:rPr lang="en-US" sz="3400" dirty="0" smtClean="0"/>
              <a:t> The </a:t>
            </a:r>
            <a:r>
              <a:rPr lang="en-US" sz="3400" dirty="0"/>
              <a:t>process of extending to other </a:t>
            </a:r>
            <a:r>
              <a:rPr lang="en-US" sz="3400" dirty="0" smtClean="0"/>
              <a:t>(or all) </a:t>
            </a:r>
            <a:r>
              <a:rPr lang="en-US" sz="3400" dirty="0"/>
              <a:t>parts of the </a:t>
            </a:r>
            <a:r>
              <a:rPr lang="en-US" sz="3400" dirty="0" smtClean="0"/>
              <a:t>world</a:t>
            </a:r>
          </a:p>
          <a:p>
            <a:pPr>
              <a:buFont typeface="Arial" panose="020B0604020202020204" pitchFamily="34" charset="0"/>
              <a:buChar char="•"/>
            </a:pPr>
            <a:r>
              <a:rPr lang="en-US" sz="3400" dirty="0"/>
              <a:t> </a:t>
            </a:r>
            <a:r>
              <a:rPr lang="en-US" sz="3400" dirty="0" smtClean="0"/>
              <a:t>Enabling </a:t>
            </a:r>
            <a:r>
              <a:rPr lang="en-US" sz="3400" dirty="0"/>
              <a:t>financial and investment markets to operate </a:t>
            </a:r>
            <a:r>
              <a:rPr lang="en-US" sz="3400" dirty="0" smtClean="0"/>
              <a:t>internationally</a:t>
            </a:r>
          </a:p>
          <a:p>
            <a:pPr>
              <a:buFont typeface="Arial" panose="020B0604020202020204" pitchFamily="34" charset="0"/>
              <a:buChar char="•"/>
            </a:pPr>
            <a:r>
              <a:rPr lang="en-US" sz="3400" dirty="0"/>
              <a:t> </a:t>
            </a:r>
            <a:r>
              <a:rPr lang="en-US" sz="3400" dirty="0" smtClean="0"/>
              <a:t>Largely </a:t>
            </a:r>
            <a:r>
              <a:rPr lang="en-US" sz="3400" dirty="0"/>
              <a:t>as a result of deregulation and improved communications. </a:t>
            </a:r>
            <a:endParaRPr lang="en-US" sz="3400" dirty="0" smtClean="0"/>
          </a:p>
          <a:p>
            <a:r>
              <a:rPr lang="en-US" sz="3400" dirty="0" smtClean="0"/>
              <a:t>* Globalization </a:t>
            </a:r>
            <a:r>
              <a:rPr lang="en-US" sz="3400" dirty="0"/>
              <a:t>has resulted in the loss of some individual cultural </a:t>
            </a:r>
            <a:r>
              <a:rPr lang="en-US" sz="3400" dirty="0" smtClean="0"/>
              <a:t>identities</a:t>
            </a:r>
          </a:p>
        </p:txBody>
      </p:sp>
      <p:pic>
        <p:nvPicPr>
          <p:cNvPr id="4" name="Picture 3"/>
          <p:cNvPicPr>
            <a:picLocks noChangeAspect="1"/>
          </p:cNvPicPr>
          <p:nvPr/>
        </p:nvPicPr>
        <p:blipFill>
          <a:blip r:embed="rId2"/>
          <a:stretch>
            <a:fillRect/>
          </a:stretch>
        </p:blipFill>
        <p:spPr>
          <a:xfrm>
            <a:off x="9270400" y="2084832"/>
            <a:ext cx="2109399" cy="2816596"/>
          </a:xfrm>
          <a:prstGeom prst="rect">
            <a:avLst/>
          </a:prstGeom>
        </p:spPr>
      </p:pic>
      <p:sp>
        <p:nvSpPr>
          <p:cNvPr id="5" name="TextBox 4"/>
          <p:cNvSpPr txBox="1"/>
          <p:nvPr/>
        </p:nvSpPr>
        <p:spPr>
          <a:xfrm>
            <a:off x="9390079" y="5143500"/>
            <a:ext cx="1870039" cy="646331"/>
          </a:xfrm>
          <a:prstGeom prst="rect">
            <a:avLst/>
          </a:prstGeom>
          <a:noFill/>
        </p:spPr>
        <p:txBody>
          <a:bodyPr wrap="square" rtlCol="0">
            <a:spAutoFit/>
          </a:bodyPr>
          <a:lstStyle/>
          <a:p>
            <a:r>
              <a:rPr lang="en-US" dirty="0" smtClean="0"/>
              <a:t>Marshall McLuhan</a:t>
            </a:r>
          </a:p>
          <a:p>
            <a:r>
              <a:rPr lang="en-US" dirty="0" smtClean="0"/>
              <a:t>&amp; Global village!</a:t>
            </a:r>
            <a:endParaRPr lang="en-US" dirty="0"/>
          </a:p>
        </p:txBody>
      </p:sp>
    </p:spTree>
    <p:extLst>
      <p:ext uri="{BB962C8B-B14F-4D97-AF65-F5344CB8AC3E}">
        <p14:creationId xmlns:p14="http://schemas.microsoft.com/office/powerpoint/2010/main" val="1734316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Globalization</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altLang="en-US" sz="3200" dirty="0" smtClean="0"/>
              <a:t> The </a:t>
            </a:r>
            <a:r>
              <a:rPr lang="en-US" altLang="en-US" sz="3200" dirty="0"/>
              <a:t>move to </a:t>
            </a:r>
            <a:r>
              <a:rPr lang="en-US" altLang="en-US" sz="3200" dirty="0" smtClean="0"/>
              <a:t>eliminating </a:t>
            </a:r>
            <a:r>
              <a:rPr lang="en-US" altLang="en-US" sz="3200" dirty="0"/>
              <a:t>obstacles to international </a:t>
            </a:r>
            <a:r>
              <a:rPr lang="en-US" altLang="en-US" sz="3200" dirty="0" smtClean="0"/>
              <a:t>trade (trade </a:t>
            </a:r>
            <a:r>
              <a:rPr lang="en-US" altLang="en-US" sz="3200" dirty="0"/>
              <a:t>across borders). </a:t>
            </a:r>
            <a:endParaRPr lang="en-US" altLang="en-US" sz="3200" dirty="0" smtClean="0"/>
          </a:p>
          <a:p>
            <a:pPr>
              <a:buFont typeface="Arial" panose="020B0604020202020204" pitchFamily="34" charset="0"/>
              <a:buChar char="•"/>
            </a:pPr>
            <a:r>
              <a:rPr lang="en-US" altLang="en-US" sz="3200" dirty="0"/>
              <a:t> </a:t>
            </a:r>
            <a:r>
              <a:rPr lang="en-US" altLang="en-US" sz="3200" dirty="0" smtClean="0"/>
              <a:t>That </a:t>
            </a:r>
            <a:r>
              <a:rPr lang="en-US" altLang="en-US" sz="3200" dirty="0"/>
              <a:t>is to say to move </a:t>
            </a:r>
            <a:r>
              <a:rPr lang="en-US" altLang="en-US" sz="3200" dirty="0" smtClean="0"/>
              <a:t>toward </a:t>
            </a:r>
            <a:r>
              <a:rPr lang="en-US" altLang="en-US" sz="3200" dirty="0"/>
              <a:t>a free and open trading system (</a:t>
            </a:r>
            <a:r>
              <a:rPr lang="en-US" altLang="en-US" sz="3200" dirty="0" smtClean="0"/>
              <a:t>neoliberalism – shift from public to private sector).</a:t>
            </a:r>
            <a:endParaRPr lang="en-US" sz="3200" dirty="0"/>
          </a:p>
        </p:txBody>
      </p:sp>
    </p:spTree>
    <p:extLst>
      <p:ext uri="{BB962C8B-B14F-4D97-AF65-F5344CB8AC3E}">
        <p14:creationId xmlns:p14="http://schemas.microsoft.com/office/powerpoint/2010/main" val="2875846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Favour of Economic Globalization</a:t>
            </a:r>
            <a:endParaRPr lang="en-GB" dirty="0"/>
          </a:p>
        </p:txBody>
      </p:sp>
      <p:sp>
        <p:nvSpPr>
          <p:cNvPr id="3" name="Content Placeholder 2"/>
          <p:cNvSpPr>
            <a:spLocks noGrp="1"/>
          </p:cNvSpPr>
          <p:nvPr>
            <p:ph idx="1"/>
          </p:nvPr>
        </p:nvSpPr>
        <p:spPr>
          <a:xfrm>
            <a:off x="1024128" y="2084832"/>
            <a:ext cx="9720073" cy="4485704"/>
          </a:xfrm>
        </p:spPr>
        <p:txBody>
          <a:bodyPr>
            <a:normAutofit lnSpcReduction="10000"/>
          </a:bodyPr>
          <a:lstStyle/>
          <a:p>
            <a:r>
              <a:rPr lang="en-GB" altLang="en-US" sz="3300" dirty="0" smtClean="0"/>
              <a:t>Those in favour of economic globalization believe that by increasing trade with other countries of the world, it will lead the people of these less developed countries to greater prosperity. For example…</a:t>
            </a:r>
          </a:p>
          <a:p>
            <a:pPr marL="457200" indent="-457200">
              <a:buFont typeface="+mj-lt"/>
              <a:buAutoNum type="arabicPeriod"/>
            </a:pPr>
            <a:r>
              <a:rPr lang="en-US" altLang="en-US" sz="3300" dirty="0" smtClean="0"/>
              <a:t>If </a:t>
            </a:r>
            <a:r>
              <a:rPr lang="en-US" altLang="en-US" sz="3300" dirty="0"/>
              <a:t>Nike sets up a factory in Indonesia that </a:t>
            </a:r>
            <a:r>
              <a:rPr lang="en-US" altLang="en-US" sz="3300" dirty="0" smtClean="0"/>
              <a:t/>
            </a:r>
            <a:br>
              <a:rPr lang="en-US" altLang="en-US" sz="3300" dirty="0" smtClean="0"/>
            </a:br>
            <a:r>
              <a:rPr lang="en-US" altLang="en-US" sz="3300" dirty="0" smtClean="0"/>
              <a:t>makes </a:t>
            </a:r>
            <a:r>
              <a:rPr lang="en-US" altLang="en-US" sz="3300" dirty="0"/>
              <a:t>sneakers, </a:t>
            </a:r>
            <a:r>
              <a:rPr lang="en-US" altLang="en-US" sz="3300" dirty="0" smtClean="0"/>
              <a:t>this </a:t>
            </a:r>
            <a:r>
              <a:rPr lang="en-US" altLang="en-US" sz="3300" dirty="0"/>
              <a:t>provides </a:t>
            </a:r>
            <a:r>
              <a:rPr lang="en-US" altLang="en-US" sz="3300" dirty="0" smtClean="0"/>
              <a:t>Indonesians </a:t>
            </a:r>
            <a:br>
              <a:rPr lang="en-US" altLang="en-US" sz="3300" dirty="0" smtClean="0"/>
            </a:br>
            <a:r>
              <a:rPr lang="en-US" altLang="en-US" sz="3300" dirty="0" smtClean="0"/>
              <a:t>with </a:t>
            </a:r>
            <a:r>
              <a:rPr lang="en-US" altLang="en-US" sz="3300" dirty="0"/>
              <a:t>jobs.</a:t>
            </a:r>
            <a:r>
              <a:rPr lang="en-US" altLang="en-US" sz="3300" dirty="0">
                <a:latin typeface="Times New Roman" panose="02020603050405020304" pitchFamily="18" charset="0"/>
              </a:rPr>
              <a:t> </a:t>
            </a:r>
          </a:p>
          <a:p>
            <a:pPr marL="457200" indent="-457200">
              <a:buFont typeface="+mj-lt"/>
              <a:buAutoNum type="arabicPeriod" startAt="2"/>
            </a:pPr>
            <a:r>
              <a:rPr lang="en-US" altLang="en-US" sz="3300" dirty="0" smtClean="0"/>
              <a:t>If </a:t>
            </a:r>
            <a:r>
              <a:rPr lang="en-US" altLang="en-US" sz="3300" dirty="0"/>
              <a:t>Talisman Oil is in Sudan extracting oil, </a:t>
            </a:r>
            <a:r>
              <a:rPr lang="en-US" altLang="en-US" sz="3300" dirty="0" smtClean="0"/>
              <a:t/>
            </a:r>
            <a:br>
              <a:rPr lang="en-US" altLang="en-US" sz="3300" dirty="0" smtClean="0"/>
            </a:br>
            <a:r>
              <a:rPr lang="en-US" altLang="en-US" sz="3300" dirty="0" smtClean="0"/>
              <a:t>this </a:t>
            </a:r>
            <a:r>
              <a:rPr lang="en-US" altLang="en-US" sz="3300" dirty="0"/>
              <a:t>is good for </a:t>
            </a:r>
            <a:r>
              <a:rPr lang="en-US" altLang="en-US" sz="3300" dirty="0" smtClean="0"/>
              <a:t>the Sudanese </a:t>
            </a:r>
            <a:r>
              <a:rPr lang="en-US" altLang="en-US" sz="3300" dirty="0"/>
              <a:t>economy.</a:t>
            </a:r>
          </a:p>
          <a:p>
            <a:endParaRPr lang="en-US" altLang="en-US" dirty="0"/>
          </a:p>
        </p:txBody>
      </p:sp>
      <p:pic>
        <p:nvPicPr>
          <p:cNvPr id="4" name="Picture 7" descr="vi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3206" y="3584448"/>
            <a:ext cx="3151762" cy="272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39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329672" cy="1499616"/>
          </a:xfrm>
        </p:spPr>
        <p:txBody>
          <a:bodyPr>
            <a:normAutofit/>
          </a:bodyPr>
          <a:lstStyle/>
          <a:p>
            <a:r>
              <a:rPr lang="en-GB" altLang="en-US" sz="4600" dirty="0" smtClean="0"/>
              <a:t>Arguments</a:t>
            </a:r>
            <a:r>
              <a:rPr lang="en-US" altLang="en-US" sz="4600" dirty="0" smtClean="0"/>
              <a:t> </a:t>
            </a:r>
            <a:r>
              <a:rPr lang="en-US" altLang="en-US" sz="4600" dirty="0"/>
              <a:t>in </a:t>
            </a:r>
            <a:r>
              <a:rPr lang="en-GB" altLang="en-US" sz="4600" dirty="0" smtClean="0"/>
              <a:t>favour</a:t>
            </a:r>
            <a:r>
              <a:rPr lang="en-US" altLang="en-US" sz="4600" dirty="0" smtClean="0"/>
              <a:t> </a:t>
            </a:r>
            <a:r>
              <a:rPr lang="en-US" altLang="en-US" sz="4600" dirty="0"/>
              <a:t>of economic globalization:</a:t>
            </a:r>
          </a:p>
        </p:txBody>
      </p:sp>
      <p:sp>
        <p:nvSpPr>
          <p:cNvPr id="3" name="Content Placeholder 2"/>
          <p:cNvSpPr>
            <a:spLocks noGrp="1"/>
          </p:cNvSpPr>
          <p:nvPr>
            <p:ph idx="1"/>
          </p:nvPr>
        </p:nvSpPr>
        <p:spPr>
          <a:xfrm>
            <a:off x="1024128" y="1875282"/>
            <a:ext cx="10128725" cy="4639818"/>
          </a:xfrm>
        </p:spPr>
        <p:txBody>
          <a:bodyPr>
            <a:noAutofit/>
          </a:bodyPr>
          <a:lstStyle/>
          <a:p>
            <a:pPr marL="457200" indent="-457200">
              <a:buFont typeface="+mj-lt"/>
              <a:buAutoNum type="arabicPeriod"/>
            </a:pPr>
            <a:r>
              <a:rPr lang="en-US" altLang="en-US" sz="2600" dirty="0"/>
              <a:t>By eliminating obstacles to trade, poorer countries have seen </a:t>
            </a:r>
            <a:r>
              <a:rPr lang="en-US" altLang="en-US" sz="2600" dirty="0" smtClean="0"/>
              <a:t>an </a:t>
            </a:r>
            <a:r>
              <a:rPr lang="en-US" altLang="en-US" sz="2600" dirty="0"/>
              <a:t>improvement in their economies. In Asia, several countries </a:t>
            </a:r>
            <a:r>
              <a:rPr lang="en-US" altLang="en-US" sz="2600" dirty="0" smtClean="0"/>
              <a:t>have </a:t>
            </a:r>
            <a:r>
              <a:rPr lang="en-US" altLang="en-US" sz="2600" dirty="0"/>
              <a:t>seen an increase in manufacturing jobs, eliminating the </a:t>
            </a:r>
            <a:r>
              <a:rPr lang="en-US" altLang="en-US" sz="2600" dirty="0" smtClean="0"/>
              <a:t>need for </a:t>
            </a:r>
            <a:r>
              <a:rPr lang="en-US" altLang="en-US" sz="2600" dirty="0"/>
              <a:t>subsistence farming. </a:t>
            </a:r>
          </a:p>
          <a:p>
            <a:pPr marL="457200" indent="-457200">
              <a:buFont typeface="+mj-lt"/>
              <a:buAutoNum type="arabicPeriod"/>
            </a:pPr>
            <a:r>
              <a:rPr lang="en-US" altLang="en-US" sz="2600" dirty="0" smtClean="0"/>
              <a:t>People </a:t>
            </a:r>
            <a:r>
              <a:rPr lang="en-US" altLang="en-US" sz="2600" dirty="0"/>
              <a:t>have better access to knowledge. Political </a:t>
            </a:r>
            <a:r>
              <a:rPr lang="en-US" altLang="en-US" sz="2600" dirty="0" smtClean="0"/>
              <a:t>situations </a:t>
            </a:r>
            <a:r>
              <a:rPr lang="en-US" altLang="en-US" sz="2600" dirty="0"/>
              <a:t>have improved because people have been </a:t>
            </a:r>
            <a:r>
              <a:rPr lang="en-US" altLang="en-US" sz="2600" dirty="0" smtClean="0"/>
              <a:t>exposed </a:t>
            </a:r>
            <a:r>
              <a:rPr lang="en-US" altLang="en-US" sz="2600" dirty="0"/>
              <a:t>to democratic </a:t>
            </a:r>
            <a:r>
              <a:rPr lang="en-US" altLang="en-US" sz="2600" dirty="0" smtClean="0"/>
              <a:t>ideas.</a:t>
            </a:r>
          </a:p>
          <a:p>
            <a:pPr marL="457200" indent="-457200">
              <a:buFont typeface="+mj-lt"/>
              <a:buAutoNum type="arabicPeriod"/>
            </a:pPr>
            <a:r>
              <a:rPr lang="en-US" altLang="en-US" sz="2600" dirty="0" smtClean="0"/>
              <a:t>Increased </a:t>
            </a:r>
            <a:r>
              <a:rPr lang="en-US" altLang="en-US" sz="2600" dirty="0"/>
              <a:t>trade and investment spurs the growth of new </a:t>
            </a:r>
            <a:r>
              <a:rPr lang="en-US" altLang="en-US" sz="2600" dirty="0" smtClean="0"/>
              <a:t>industries</a:t>
            </a:r>
            <a:r>
              <a:rPr lang="en-US" altLang="en-US" sz="2600" dirty="0"/>
              <a:t>, research and </a:t>
            </a:r>
            <a:r>
              <a:rPr lang="en-US" altLang="en-US" sz="2600" dirty="0" smtClean="0"/>
              <a:t>technologies.</a:t>
            </a:r>
          </a:p>
          <a:p>
            <a:pPr marL="457200" indent="-457200">
              <a:buFont typeface="+mj-lt"/>
              <a:buAutoNum type="arabicPeriod"/>
            </a:pPr>
            <a:r>
              <a:rPr lang="en-US" altLang="en-US" sz="2600" dirty="0" smtClean="0"/>
              <a:t>Development </a:t>
            </a:r>
            <a:r>
              <a:rPr lang="en-US" altLang="en-US" sz="2600" dirty="0"/>
              <a:t>projects funded by the </a:t>
            </a:r>
            <a:r>
              <a:rPr lang="en-US" altLang="en-US" sz="2600" dirty="0" smtClean="0"/>
              <a:t>Work Bank </a:t>
            </a:r>
            <a:r>
              <a:rPr lang="en-US" altLang="en-US" sz="2600" dirty="0"/>
              <a:t>and </a:t>
            </a:r>
            <a:r>
              <a:rPr lang="en-US" altLang="en-US" sz="2600" dirty="0" smtClean="0"/>
              <a:t>International Monetary Fund </a:t>
            </a:r>
            <a:r>
              <a:rPr lang="en-US" altLang="en-US" sz="2600" dirty="0"/>
              <a:t>have </a:t>
            </a:r>
            <a:r>
              <a:rPr lang="en-US" altLang="en-US" sz="2600" dirty="0" smtClean="0"/>
              <a:t>created jobs </a:t>
            </a:r>
            <a:r>
              <a:rPr lang="en-US" altLang="en-US" sz="2600" dirty="0"/>
              <a:t>and have people to get better access to water, education, </a:t>
            </a:r>
            <a:r>
              <a:rPr lang="en-US" altLang="en-US" sz="2600" dirty="0" smtClean="0"/>
              <a:t>and </a:t>
            </a:r>
            <a:r>
              <a:rPr lang="en-US" altLang="en-US" sz="2600" dirty="0"/>
              <a:t>health care.</a:t>
            </a:r>
          </a:p>
        </p:txBody>
      </p:sp>
    </p:spTree>
    <p:extLst>
      <p:ext uri="{BB962C8B-B14F-4D97-AF65-F5344CB8AC3E}">
        <p14:creationId xmlns:p14="http://schemas.microsoft.com/office/powerpoint/2010/main" val="671304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What institutions promote globalization?</a:t>
            </a:r>
          </a:p>
        </p:txBody>
      </p:sp>
      <p:sp>
        <p:nvSpPr>
          <p:cNvPr id="3" name="Content Placeholder 2"/>
          <p:cNvSpPr>
            <a:spLocks noGrp="1"/>
          </p:cNvSpPr>
          <p:nvPr>
            <p:ph idx="1"/>
          </p:nvPr>
        </p:nvSpPr>
        <p:spPr>
          <a:xfrm>
            <a:off x="1024129" y="2084831"/>
            <a:ext cx="5608420" cy="4384207"/>
          </a:xfrm>
        </p:spPr>
        <p:txBody>
          <a:bodyPr>
            <a:normAutofit/>
          </a:bodyPr>
          <a:lstStyle/>
          <a:p>
            <a:pPr marL="457200" indent="-457200">
              <a:buAutoNum type="arabicPeriod"/>
            </a:pPr>
            <a:r>
              <a:rPr lang="en-US" altLang="en-US" sz="2400" dirty="0" smtClean="0"/>
              <a:t>The </a:t>
            </a:r>
            <a:r>
              <a:rPr lang="en-US" altLang="en-US" sz="2400" dirty="0"/>
              <a:t>International Monetary Fund </a:t>
            </a:r>
            <a:r>
              <a:rPr lang="en-US" altLang="en-US" sz="2400" dirty="0" smtClean="0"/>
              <a:t>(IMF)</a:t>
            </a:r>
            <a:r>
              <a:rPr lang="en-US" altLang="en-US" sz="2400" dirty="0"/>
              <a:t> </a:t>
            </a:r>
            <a:endParaRPr lang="en-US" altLang="en-US" sz="2400" dirty="0" smtClean="0"/>
          </a:p>
          <a:p>
            <a:pPr marL="457200" indent="-457200">
              <a:buAutoNum type="arabicPeriod"/>
            </a:pPr>
            <a:r>
              <a:rPr lang="en-US" altLang="en-US" sz="2400" dirty="0" smtClean="0"/>
              <a:t>The </a:t>
            </a:r>
            <a:r>
              <a:rPr lang="en-US" altLang="en-US" sz="2400" dirty="0"/>
              <a:t>World Bank </a:t>
            </a:r>
            <a:r>
              <a:rPr lang="en-US" altLang="en-US" sz="2400" dirty="0" smtClean="0"/>
              <a:t>(WB)</a:t>
            </a:r>
          </a:p>
          <a:p>
            <a:pPr marL="457200" indent="-457200">
              <a:buAutoNum type="arabicPeriod"/>
            </a:pPr>
            <a:r>
              <a:rPr lang="en-US" altLang="en-US" sz="2400" dirty="0" smtClean="0"/>
              <a:t>The </a:t>
            </a:r>
            <a:r>
              <a:rPr lang="en-US" altLang="en-US" sz="2400" dirty="0"/>
              <a:t>World Trade Organization </a:t>
            </a:r>
            <a:r>
              <a:rPr lang="en-US" altLang="en-US" sz="2400" dirty="0" smtClean="0"/>
              <a:t>(WTO)</a:t>
            </a:r>
          </a:p>
          <a:p>
            <a:pPr marL="457200" indent="-457200">
              <a:buAutoNum type="arabicPeriod"/>
            </a:pPr>
            <a:r>
              <a:rPr lang="en-US" altLang="en-US" sz="2400" dirty="0" smtClean="0"/>
              <a:t>Multinational Corporations or </a:t>
            </a:r>
            <a:br>
              <a:rPr lang="en-US" altLang="en-US" sz="2400" dirty="0" smtClean="0"/>
            </a:br>
            <a:r>
              <a:rPr lang="en-US" altLang="en-US" sz="2400" dirty="0" smtClean="0"/>
              <a:t>Transnational Corporations</a:t>
            </a:r>
          </a:p>
          <a:p>
            <a:pPr marL="457200" indent="-457200">
              <a:buAutoNum type="arabicPeriod"/>
            </a:pPr>
            <a:r>
              <a:rPr lang="en-US" altLang="en-US" sz="2400" dirty="0" smtClean="0"/>
              <a:t>The </a:t>
            </a:r>
            <a:r>
              <a:rPr lang="en-US" altLang="en-US" sz="2400" dirty="0"/>
              <a:t>governments of the developed </a:t>
            </a:r>
            <a:r>
              <a:rPr lang="en-US" altLang="en-US" sz="2400" dirty="0" smtClean="0"/>
              <a:t>world</a:t>
            </a:r>
          </a:p>
          <a:p>
            <a:pPr marL="457200" indent="-457200">
              <a:buFont typeface="Tw Cen MT" panose="020B0602020104020603" pitchFamily="34" charset="0"/>
              <a:buAutoNum type="arabicPeriod"/>
            </a:pPr>
            <a:r>
              <a:rPr lang="en-US" altLang="en-US" sz="2400" dirty="0" smtClean="0"/>
              <a:t>On </a:t>
            </a:r>
            <a:r>
              <a:rPr lang="en-US" altLang="en-US" sz="2400" dirty="0"/>
              <a:t>an individual level, generally speaking, </a:t>
            </a:r>
            <a:r>
              <a:rPr lang="en-US" altLang="en-US" sz="2400" dirty="0" smtClean="0"/>
              <a:t>those </a:t>
            </a:r>
            <a:r>
              <a:rPr lang="en-US" altLang="en-US" sz="2400" dirty="0"/>
              <a:t>with a conservative worldview</a:t>
            </a:r>
            <a:endParaRPr lang="en-US" sz="2400" dirty="0"/>
          </a:p>
          <a:p>
            <a:pPr marL="457200" indent="-457200">
              <a:buAutoNum type="arabicPeriod"/>
            </a:pPr>
            <a:endParaRPr lang="en-US" altLang="en-US" dirty="0"/>
          </a:p>
        </p:txBody>
      </p:sp>
      <p:pic>
        <p:nvPicPr>
          <p:cNvPr id="4" name="Picture 13" descr="i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120" y="1591442"/>
            <a:ext cx="2332886" cy="218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6632548" y="2578222"/>
            <a:ext cx="2473921" cy="2157139"/>
          </a:xfrm>
          <a:prstGeom prst="rect">
            <a:avLst/>
          </a:prstGeom>
        </p:spPr>
      </p:pic>
      <p:pic>
        <p:nvPicPr>
          <p:cNvPr id="6" name="Picture 7" descr="nok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2604" y="3917375"/>
            <a:ext cx="1133917" cy="113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w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5158" y="5228751"/>
            <a:ext cx="2736337" cy="82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24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31664" y="585216"/>
            <a:ext cx="6904999" cy="5724144"/>
          </a:xfrm>
          <a:prstGeom prst="rect">
            <a:avLst/>
          </a:prstGeom>
        </p:spPr>
      </p:pic>
    </p:spTree>
    <p:extLst>
      <p:ext uri="{BB962C8B-B14F-4D97-AF65-F5344CB8AC3E}">
        <p14:creationId xmlns:p14="http://schemas.microsoft.com/office/powerpoint/2010/main" val="1918872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Institutions are Against Economic Globalization?</a:t>
            </a:r>
            <a:endParaRPr lang="en-US" dirty="0"/>
          </a:p>
        </p:txBody>
      </p:sp>
      <p:sp>
        <p:nvSpPr>
          <p:cNvPr id="3" name="Content Placeholder 2"/>
          <p:cNvSpPr>
            <a:spLocks noGrp="1"/>
          </p:cNvSpPr>
          <p:nvPr>
            <p:ph idx="1"/>
          </p:nvPr>
        </p:nvSpPr>
        <p:spPr>
          <a:xfrm>
            <a:off x="1024128" y="2084832"/>
            <a:ext cx="9720073" cy="4224528"/>
          </a:xfrm>
        </p:spPr>
        <p:txBody>
          <a:bodyPr>
            <a:normAutofit/>
          </a:bodyPr>
          <a:lstStyle/>
          <a:p>
            <a:pPr marL="457200" indent="-457200">
              <a:buFont typeface="+mj-lt"/>
              <a:buAutoNum type="arabicPeriod"/>
            </a:pPr>
            <a:r>
              <a:rPr lang="en-US" altLang="en-US" sz="2800" dirty="0"/>
              <a:t>Several agencies of the </a:t>
            </a:r>
            <a:r>
              <a:rPr lang="en-US" altLang="en-US" sz="2800" dirty="0" smtClean="0"/>
              <a:t>UN</a:t>
            </a:r>
          </a:p>
          <a:p>
            <a:pPr marL="630936" lvl="1" indent="-457200">
              <a:buFont typeface="+mj-lt"/>
              <a:buAutoNum type="alphaLcPeriod"/>
            </a:pPr>
            <a:r>
              <a:rPr lang="en-US" altLang="en-US" sz="2600" dirty="0" smtClean="0"/>
              <a:t>UNCTAD – United Nations Conference on Trade and Development</a:t>
            </a:r>
          </a:p>
          <a:p>
            <a:pPr marL="630936" lvl="1" indent="-457200">
              <a:buFont typeface="+mj-lt"/>
              <a:buAutoNum type="alphaLcPeriod"/>
            </a:pPr>
            <a:r>
              <a:rPr lang="en-US" altLang="en-US" sz="2600" dirty="0" smtClean="0"/>
              <a:t>UNDP – United Nations Development </a:t>
            </a:r>
            <a:r>
              <a:rPr lang="en-US" altLang="en-US" sz="2600" dirty="0" err="1" smtClean="0"/>
              <a:t>Programme</a:t>
            </a:r>
            <a:endParaRPr lang="en-US" altLang="en-US" sz="2600" dirty="0" smtClean="0"/>
          </a:p>
          <a:p>
            <a:pPr marL="630936" lvl="1" indent="-457200">
              <a:buFont typeface="+mj-lt"/>
              <a:buAutoNum type="alphaLcPeriod"/>
            </a:pPr>
            <a:r>
              <a:rPr lang="en-US" altLang="en-US" sz="2600" dirty="0" smtClean="0"/>
              <a:t>ILO – International </a:t>
            </a:r>
            <a:r>
              <a:rPr lang="en-US" altLang="en-US" sz="2600" dirty="0" err="1" smtClean="0"/>
              <a:t>Labour</a:t>
            </a:r>
            <a:r>
              <a:rPr lang="en-US" altLang="en-US" sz="2600" dirty="0" smtClean="0"/>
              <a:t> Organization</a:t>
            </a:r>
          </a:p>
          <a:p>
            <a:pPr marL="630936" lvl="1" indent="-457200">
              <a:buFont typeface="+mj-lt"/>
              <a:buAutoNum type="alphaLcPeriod"/>
            </a:pPr>
            <a:r>
              <a:rPr lang="en-US" altLang="en-US" sz="2600" dirty="0" smtClean="0"/>
              <a:t>UNESCO – United Nations Education, Scientific </a:t>
            </a:r>
            <a:br>
              <a:rPr lang="en-US" altLang="en-US" sz="2600" dirty="0" smtClean="0"/>
            </a:br>
            <a:r>
              <a:rPr lang="en-US" altLang="en-US" sz="2600" dirty="0" smtClean="0"/>
              <a:t>and Cultural Organization</a:t>
            </a:r>
          </a:p>
          <a:p>
            <a:pPr marL="630936" lvl="1" indent="-457200">
              <a:buFont typeface="+mj-lt"/>
              <a:buAutoNum type="alphaLcPeriod"/>
            </a:pPr>
            <a:r>
              <a:rPr lang="en-US" altLang="en-US" sz="2600" dirty="0" smtClean="0"/>
              <a:t>WHO – World Health Organization</a:t>
            </a:r>
          </a:p>
          <a:p>
            <a:pPr marL="457200" indent="-457200">
              <a:buFont typeface="+mj-lt"/>
              <a:buAutoNum type="arabicPeriod"/>
            </a:pPr>
            <a:r>
              <a:rPr lang="en-US" altLang="en-US" sz="2800" dirty="0" smtClean="0"/>
              <a:t>The </a:t>
            </a:r>
            <a:r>
              <a:rPr lang="en-US" altLang="en-US" sz="2800" dirty="0"/>
              <a:t>World Social Forum (WSF</a:t>
            </a:r>
            <a:r>
              <a:rPr lang="en-US" altLang="en-US" sz="2800" dirty="0" smtClean="0"/>
              <a:t>) - </a:t>
            </a:r>
            <a:r>
              <a:rPr lang="en-US" altLang="en-US" sz="2800" dirty="0"/>
              <a:t>They oppose </a:t>
            </a:r>
            <a:r>
              <a:rPr lang="en-US" altLang="en-US" sz="2800" dirty="0" smtClean="0"/>
              <a:t/>
            </a:r>
            <a:br>
              <a:rPr lang="en-US" altLang="en-US" sz="2800" dirty="0" smtClean="0"/>
            </a:br>
            <a:r>
              <a:rPr lang="en-US" altLang="en-US" sz="2800" dirty="0" smtClean="0"/>
              <a:t>what </a:t>
            </a:r>
            <a:r>
              <a:rPr lang="en-US" altLang="en-US" sz="2800" dirty="0"/>
              <a:t>they call</a:t>
            </a:r>
            <a:r>
              <a:rPr lang="en-US" altLang="en-US" sz="2800" dirty="0" smtClean="0"/>
              <a:t>, “</a:t>
            </a:r>
            <a:r>
              <a:rPr lang="en-US" altLang="en-US" sz="2800" dirty="0"/>
              <a:t>corporate-dominated globalization”. </a:t>
            </a:r>
          </a:p>
          <a:p>
            <a:pPr marL="457200" indent="-457200">
              <a:buFont typeface="+mj-lt"/>
              <a:buAutoNum type="arabicPeriod"/>
            </a:pPr>
            <a:endParaRPr lang="en-US" altLang="en-US" dirty="0"/>
          </a:p>
        </p:txBody>
      </p:sp>
      <p:pic>
        <p:nvPicPr>
          <p:cNvPr id="5" name="Picture 4" descr="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7620" y="3105695"/>
            <a:ext cx="2770006" cy="238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092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914400"/>
            <a:ext cx="9720073" cy="5394960"/>
          </a:xfrm>
        </p:spPr>
        <p:txBody>
          <a:bodyPr>
            <a:normAutofit/>
          </a:bodyPr>
          <a:lstStyle/>
          <a:p>
            <a:pPr marL="457200" indent="-457200">
              <a:buFont typeface="+mj-lt"/>
              <a:buAutoNum type="arabicPeriod" startAt="3"/>
            </a:pPr>
            <a:r>
              <a:rPr lang="en-US" altLang="en-US" i="1" dirty="0"/>
              <a:t>NGO’s: (Non-governmental organizations)</a:t>
            </a:r>
          </a:p>
          <a:p>
            <a:pPr marL="630936" lvl="1" indent="-457200">
              <a:buFont typeface="+mj-lt"/>
              <a:buAutoNum type="alphaLcParenR"/>
            </a:pPr>
            <a:r>
              <a:rPr lang="en-US" altLang="en-US" dirty="0"/>
              <a:t>The Council of Canadians (Maude Barlow)</a:t>
            </a:r>
          </a:p>
          <a:p>
            <a:pPr marL="630936" lvl="1" indent="-457200">
              <a:buFont typeface="+mj-lt"/>
              <a:buAutoNum type="alphaLcParenR"/>
            </a:pPr>
            <a:r>
              <a:rPr lang="en-US" altLang="en-US" dirty="0"/>
              <a:t>Amnesty International</a:t>
            </a:r>
          </a:p>
          <a:p>
            <a:pPr marL="630936" lvl="1" indent="-457200">
              <a:buFont typeface="+mj-lt"/>
              <a:buAutoNum type="alphaLcParenR"/>
            </a:pPr>
            <a:r>
              <a:rPr lang="en-US" altLang="en-US" dirty="0"/>
              <a:t>Human Rights Watch</a:t>
            </a:r>
          </a:p>
          <a:p>
            <a:pPr marL="630936" lvl="1" indent="-457200">
              <a:buFont typeface="+mj-lt"/>
              <a:buAutoNum type="alphaLcParenR"/>
            </a:pPr>
            <a:r>
              <a:rPr lang="en-US" altLang="en-US" dirty="0" err="1"/>
              <a:t>Medecins</a:t>
            </a:r>
            <a:r>
              <a:rPr lang="en-US" altLang="en-US" dirty="0"/>
              <a:t> sans </a:t>
            </a:r>
            <a:r>
              <a:rPr lang="en-US" altLang="en-US" dirty="0" err="1"/>
              <a:t>Frontieres</a:t>
            </a:r>
            <a:endParaRPr lang="en-US" altLang="en-US" dirty="0"/>
          </a:p>
          <a:p>
            <a:pPr marL="630936" lvl="1" indent="-457200">
              <a:buFont typeface="+mj-lt"/>
              <a:buAutoNum type="alphaLcParenR"/>
            </a:pPr>
            <a:r>
              <a:rPr lang="en-US" altLang="en-US" dirty="0"/>
              <a:t>Friends of the Earth</a:t>
            </a:r>
          </a:p>
          <a:p>
            <a:pPr marL="630936" lvl="1" indent="-457200">
              <a:buFont typeface="+mj-lt"/>
              <a:buAutoNum type="alphaLcParenR"/>
            </a:pPr>
            <a:r>
              <a:rPr lang="en-US" altLang="en-US" dirty="0"/>
              <a:t>Free the Children Movement</a:t>
            </a:r>
          </a:p>
          <a:p>
            <a:pPr marL="630936" lvl="1" indent="-457200">
              <a:buFont typeface="+mj-lt"/>
              <a:buAutoNum type="alphaLcParenR"/>
            </a:pPr>
            <a:r>
              <a:rPr lang="en-US" altLang="en-US" dirty="0"/>
              <a:t>Peace Brigades International</a:t>
            </a:r>
            <a:r>
              <a:rPr lang="en-US" altLang="en-US" dirty="0">
                <a:latin typeface="Times New Roman" panose="02020603050405020304" pitchFamily="18" charset="0"/>
              </a:rPr>
              <a:t>	</a:t>
            </a:r>
          </a:p>
          <a:p>
            <a:pPr marL="457200" indent="-457200">
              <a:buFont typeface="+mj-lt"/>
              <a:buAutoNum type="arabicPeriod" startAt="4"/>
            </a:pPr>
            <a:r>
              <a:rPr lang="en-US" altLang="en-US" dirty="0" smtClean="0"/>
              <a:t>Writers </a:t>
            </a:r>
            <a:r>
              <a:rPr lang="en-US" altLang="en-US" dirty="0"/>
              <a:t>such </a:t>
            </a:r>
            <a:r>
              <a:rPr lang="en-US" altLang="en-US" dirty="0" smtClean="0"/>
              <a:t>as:</a:t>
            </a:r>
          </a:p>
          <a:p>
            <a:pPr marL="630936" lvl="1" indent="-457200">
              <a:buFont typeface="+mj-lt"/>
              <a:buAutoNum type="alphaLcPeriod"/>
            </a:pPr>
            <a:r>
              <a:rPr lang="en-US" altLang="en-US" dirty="0" smtClean="0"/>
              <a:t>Michael </a:t>
            </a:r>
            <a:r>
              <a:rPr lang="en-US" altLang="en-US" dirty="0"/>
              <a:t>Moore (Bowling for </a:t>
            </a:r>
            <a:r>
              <a:rPr lang="en-US" altLang="en-US" dirty="0" smtClean="0"/>
              <a:t>Columbine)</a:t>
            </a:r>
          </a:p>
          <a:p>
            <a:pPr marL="630936" lvl="1" indent="-457200">
              <a:buFont typeface="+mj-lt"/>
              <a:buAutoNum type="alphaLcPeriod"/>
            </a:pPr>
            <a:r>
              <a:rPr lang="en-US" altLang="en-US" dirty="0" smtClean="0"/>
              <a:t>Naomi </a:t>
            </a:r>
            <a:r>
              <a:rPr lang="en-US" altLang="en-US" dirty="0"/>
              <a:t>Klein (No Logo, Windows and </a:t>
            </a:r>
            <a:r>
              <a:rPr lang="en-US" altLang="en-US" dirty="0" smtClean="0"/>
              <a:t>Fences)</a:t>
            </a:r>
          </a:p>
          <a:p>
            <a:pPr marL="630936" lvl="1" indent="-457200">
              <a:buFont typeface="+mj-lt"/>
              <a:buAutoNum type="alphaLcPeriod"/>
            </a:pPr>
            <a:r>
              <a:rPr lang="en-US" altLang="en-US" dirty="0" err="1" smtClean="0"/>
              <a:t>Avi</a:t>
            </a:r>
            <a:r>
              <a:rPr lang="en-US" altLang="en-US" dirty="0" smtClean="0"/>
              <a:t> Lewis</a:t>
            </a:r>
          </a:p>
          <a:p>
            <a:pPr marL="630936" lvl="1" indent="-457200">
              <a:buFont typeface="+mj-lt"/>
              <a:buAutoNum type="alphaLcPeriod"/>
            </a:pPr>
            <a:r>
              <a:rPr lang="en-US" altLang="en-US" dirty="0" smtClean="0"/>
              <a:t>Stephen </a:t>
            </a:r>
            <a:r>
              <a:rPr lang="en-US" altLang="en-US" dirty="0" err="1" smtClean="0"/>
              <a:t>lewis</a:t>
            </a:r>
            <a:endParaRPr lang="en-US" altLang="en-US" dirty="0" smtClean="0"/>
          </a:p>
          <a:p>
            <a:pPr marL="630936" lvl="1" indent="-457200">
              <a:buFont typeface="+mj-lt"/>
              <a:buAutoNum type="alphaLcPeriod"/>
            </a:pPr>
            <a:r>
              <a:rPr lang="en-US" altLang="en-US" dirty="0" smtClean="0"/>
              <a:t>Noam </a:t>
            </a:r>
            <a:r>
              <a:rPr lang="en-US" altLang="en-US" dirty="0"/>
              <a:t>Chomsky (Manufacturing Consent)</a:t>
            </a:r>
          </a:p>
          <a:p>
            <a:endParaRPr lang="en-US" dirty="0"/>
          </a:p>
        </p:txBody>
      </p:sp>
      <p:pic>
        <p:nvPicPr>
          <p:cNvPr id="4" name="Picture 10" descr="mo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0325" y="3645198"/>
            <a:ext cx="2537941" cy="256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7999295" y="551166"/>
            <a:ext cx="3729790" cy="2492364"/>
          </a:xfrm>
          <a:prstGeom prst="rect">
            <a:avLst/>
          </a:prstGeom>
        </p:spPr>
      </p:pic>
    </p:spTree>
    <p:extLst>
      <p:ext uri="{BB962C8B-B14F-4D97-AF65-F5344CB8AC3E}">
        <p14:creationId xmlns:p14="http://schemas.microsoft.com/office/powerpoint/2010/main" val="662751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Arguments against globalization</a:t>
            </a:r>
            <a:r>
              <a:rPr lang="en-US" altLang="en-US" dirty="0" smtClean="0"/>
              <a:t>:</a:t>
            </a:r>
            <a:endParaRPr lang="en-US" dirty="0"/>
          </a:p>
        </p:txBody>
      </p:sp>
      <p:sp>
        <p:nvSpPr>
          <p:cNvPr id="3" name="Content Placeholder 2"/>
          <p:cNvSpPr>
            <a:spLocks noGrp="1"/>
          </p:cNvSpPr>
          <p:nvPr>
            <p:ph idx="1"/>
          </p:nvPr>
        </p:nvSpPr>
        <p:spPr>
          <a:xfrm>
            <a:off x="1024128" y="1856232"/>
            <a:ext cx="10234422" cy="4601718"/>
          </a:xfrm>
        </p:spPr>
        <p:txBody>
          <a:bodyPr>
            <a:noAutofit/>
          </a:bodyPr>
          <a:lstStyle/>
          <a:p>
            <a:pPr marL="457200" indent="-457200">
              <a:buFont typeface="+mj-lt"/>
              <a:buAutoNum type="arabicPeriod"/>
            </a:pPr>
            <a:r>
              <a:rPr lang="en-US" altLang="en-US" sz="2600" dirty="0"/>
              <a:t>Mainly benefits the richer countries and the </a:t>
            </a:r>
            <a:r>
              <a:rPr lang="en-US" altLang="en-US" sz="2600" dirty="0" smtClean="0"/>
              <a:t>transnational corporations </a:t>
            </a:r>
            <a:r>
              <a:rPr lang="en-US" altLang="en-US" sz="2600" dirty="0"/>
              <a:t>and increases the gap between the wealthy </a:t>
            </a:r>
            <a:r>
              <a:rPr lang="en-US" altLang="en-US" sz="2600" dirty="0" smtClean="0"/>
              <a:t>and </a:t>
            </a:r>
            <a:r>
              <a:rPr lang="en-US" altLang="en-US" sz="2600" dirty="0"/>
              <a:t>the </a:t>
            </a:r>
            <a:r>
              <a:rPr lang="en-US" altLang="en-US" sz="2600" dirty="0" smtClean="0"/>
              <a:t>poor.</a:t>
            </a:r>
          </a:p>
          <a:p>
            <a:pPr marL="457200" indent="-457200">
              <a:buFont typeface="+mj-lt"/>
              <a:buAutoNum type="arabicPeriod"/>
            </a:pPr>
            <a:r>
              <a:rPr lang="en-US" altLang="en-US" sz="2600" dirty="0" smtClean="0"/>
              <a:t>The </a:t>
            </a:r>
            <a:r>
              <a:rPr lang="en-US" altLang="en-US" sz="2600" dirty="0"/>
              <a:t>income gap has increased in two ways: the gap has </a:t>
            </a:r>
            <a:r>
              <a:rPr lang="en-US" altLang="en-US" sz="2600" dirty="0" smtClean="0"/>
              <a:t>increased </a:t>
            </a:r>
            <a:r>
              <a:rPr lang="en-US" altLang="en-US" sz="2600" dirty="0"/>
              <a:t>between rich and poor within countries and </a:t>
            </a:r>
            <a:r>
              <a:rPr lang="en-US" altLang="en-US" sz="2600" dirty="0" smtClean="0"/>
              <a:t>between countries</a:t>
            </a:r>
            <a:r>
              <a:rPr lang="en-US" altLang="en-US" sz="2600" dirty="0"/>
              <a:t>. This gap more than doubled between </a:t>
            </a:r>
            <a:r>
              <a:rPr lang="en-US" altLang="en-US" sz="2600" dirty="0" smtClean="0"/>
              <a:t>1960-1997. </a:t>
            </a:r>
          </a:p>
          <a:p>
            <a:pPr marL="457200" indent="-457200">
              <a:buFont typeface="+mj-lt"/>
              <a:buAutoNum type="arabicPeriod"/>
            </a:pPr>
            <a:r>
              <a:rPr lang="en-US" altLang="en-US" sz="2600" dirty="0" smtClean="0"/>
              <a:t>Poor </a:t>
            </a:r>
            <a:r>
              <a:rPr lang="en-US" altLang="en-US" sz="2600" dirty="0"/>
              <a:t>countries carry a heavy debt burden which forces </a:t>
            </a:r>
            <a:r>
              <a:rPr lang="en-US" altLang="en-US" sz="2600" dirty="0" smtClean="0"/>
              <a:t>them </a:t>
            </a:r>
            <a:r>
              <a:rPr lang="en-US" altLang="en-US" sz="2600" dirty="0"/>
              <a:t>to cut support to essential services (education, health </a:t>
            </a:r>
            <a:r>
              <a:rPr lang="en-US" altLang="en-US" sz="2600" dirty="0" smtClean="0"/>
              <a:t>care, policing</a:t>
            </a:r>
            <a:r>
              <a:rPr lang="en-US" altLang="en-US" sz="2600" dirty="0"/>
              <a:t>). </a:t>
            </a:r>
            <a:endParaRPr lang="en-US" altLang="en-US" sz="2600" dirty="0" smtClean="0"/>
          </a:p>
          <a:p>
            <a:pPr marL="457200" indent="-457200">
              <a:buFont typeface="+mj-lt"/>
              <a:buAutoNum type="arabicPeriod"/>
            </a:pPr>
            <a:r>
              <a:rPr lang="en-US" altLang="en-US" sz="2600" dirty="0" smtClean="0"/>
              <a:t>Negative </a:t>
            </a:r>
            <a:r>
              <a:rPr lang="en-US" altLang="en-US" sz="2600" dirty="0"/>
              <a:t>impact on the world’s ecosystems – governments </a:t>
            </a:r>
            <a:r>
              <a:rPr lang="en-US" altLang="en-US" sz="2600" dirty="0" smtClean="0"/>
              <a:t>are </a:t>
            </a:r>
            <a:r>
              <a:rPr lang="en-US" altLang="en-US" sz="2600" dirty="0"/>
              <a:t>restricted from passing laws to curtail </a:t>
            </a:r>
            <a:r>
              <a:rPr lang="en-US" altLang="en-US" sz="2600" dirty="0" smtClean="0"/>
              <a:t>degradation</a:t>
            </a:r>
          </a:p>
          <a:p>
            <a:pPr marL="457200" indent="-457200">
              <a:buFont typeface="+mj-lt"/>
              <a:buAutoNum type="arabicPeriod"/>
            </a:pPr>
            <a:r>
              <a:rPr lang="en-US" altLang="en-US" sz="2600" dirty="0" smtClean="0"/>
              <a:t>Creating </a:t>
            </a:r>
            <a:r>
              <a:rPr lang="en-US" altLang="en-US" sz="2600" dirty="0"/>
              <a:t>an American monoculture because of </a:t>
            </a:r>
            <a:r>
              <a:rPr lang="en-US" altLang="en-US" sz="2600" dirty="0" smtClean="0"/>
              <a:t>tele-communications </a:t>
            </a:r>
            <a:r>
              <a:rPr lang="en-US" altLang="en-US" sz="2600" dirty="0"/>
              <a:t>systems and copyright </a:t>
            </a:r>
            <a:r>
              <a:rPr lang="en-US" altLang="en-US" sz="2600" dirty="0" smtClean="0"/>
              <a:t>laws</a:t>
            </a:r>
            <a:r>
              <a:rPr lang="en-US" altLang="en-US" sz="2600" dirty="0"/>
              <a:t>.</a:t>
            </a:r>
          </a:p>
        </p:txBody>
      </p:sp>
    </p:spTree>
    <p:extLst>
      <p:ext uri="{BB962C8B-B14F-4D97-AF65-F5344CB8AC3E}">
        <p14:creationId xmlns:p14="http://schemas.microsoft.com/office/powerpoint/2010/main" val="2953678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32392" y="545358"/>
            <a:ext cx="8103544" cy="5764002"/>
          </a:xfrm>
          <a:prstGeom prst="rect">
            <a:avLst/>
          </a:prstGeom>
        </p:spPr>
      </p:pic>
    </p:spTree>
    <p:extLst>
      <p:ext uri="{BB962C8B-B14F-4D97-AF65-F5344CB8AC3E}">
        <p14:creationId xmlns:p14="http://schemas.microsoft.com/office/powerpoint/2010/main" val="2010524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a:t>
            </a:r>
            <a:endParaRPr lang="en-US" dirty="0"/>
          </a:p>
        </p:txBody>
      </p:sp>
      <p:sp>
        <p:nvSpPr>
          <p:cNvPr id="3" name="Content Placeholder 2"/>
          <p:cNvSpPr>
            <a:spLocks noGrp="1"/>
          </p:cNvSpPr>
          <p:nvPr>
            <p:ph idx="1"/>
          </p:nvPr>
        </p:nvSpPr>
        <p:spPr>
          <a:xfrm>
            <a:off x="1024128" y="2084832"/>
            <a:ext cx="9720073" cy="4283884"/>
          </a:xfrm>
        </p:spPr>
        <p:txBody>
          <a:bodyPr>
            <a:normAutofit lnSpcReduction="10000"/>
          </a:bodyPr>
          <a:lstStyle/>
          <a:p>
            <a:r>
              <a:rPr lang="en-US" sz="3300" dirty="0" smtClean="0"/>
              <a:t>Because industry has become international we now have a heightened </a:t>
            </a:r>
            <a:r>
              <a:rPr lang="en-US" sz="3300" dirty="0"/>
              <a:t>division between the developed nations and the developing world. </a:t>
            </a:r>
            <a:endParaRPr lang="en-US" sz="3300" dirty="0" smtClean="0"/>
          </a:p>
          <a:p>
            <a:r>
              <a:rPr lang="en-US" sz="3300" dirty="0" smtClean="0"/>
              <a:t>This </a:t>
            </a:r>
            <a:r>
              <a:rPr lang="en-US" sz="3300" dirty="0"/>
              <a:t>has </a:t>
            </a:r>
            <a:r>
              <a:rPr lang="en-US" sz="3300" dirty="0" smtClean="0"/>
              <a:t>increased many </a:t>
            </a:r>
            <a:r>
              <a:rPr lang="en-US" sz="3300" dirty="0"/>
              <a:t>problems faced by the developing world: </a:t>
            </a:r>
            <a:endParaRPr lang="en-US" sz="3300" dirty="0" smtClean="0"/>
          </a:p>
          <a:p>
            <a:pPr lvl="1"/>
            <a:r>
              <a:rPr lang="en-US" sz="2800" dirty="0" smtClean="0"/>
              <a:t>rapid </a:t>
            </a:r>
            <a:r>
              <a:rPr lang="en-US" sz="2800" dirty="0"/>
              <a:t>population </a:t>
            </a:r>
            <a:r>
              <a:rPr lang="en-US" sz="2800" dirty="0" smtClean="0"/>
              <a:t>growth</a:t>
            </a:r>
          </a:p>
          <a:p>
            <a:pPr lvl="1"/>
            <a:r>
              <a:rPr lang="en-US" sz="2800" dirty="0" smtClean="0"/>
              <a:t>economic </a:t>
            </a:r>
            <a:r>
              <a:rPr lang="en-US" sz="2800" dirty="0"/>
              <a:t>exploitation by multi-national </a:t>
            </a:r>
            <a:r>
              <a:rPr lang="en-US" sz="2800" dirty="0" smtClean="0"/>
              <a:t>corporations</a:t>
            </a:r>
          </a:p>
          <a:p>
            <a:pPr lvl="1"/>
            <a:r>
              <a:rPr lang="en-US" sz="2800" dirty="0" smtClean="0"/>
              <a:t>rapidly </a:t>
            </a:r>
            <a:r>
              <a:rPr lang="en-US" sz="2800" dirty="0"/>
              <a:t>mounting national </a:t>
            </a:r>
            <a:r>
              <a:rPr lang="en-US" sz="2800" dirty="0" smtClean="0"/>
              <a:t>debt</a:t>
            </a:r>
          </a:p>
          <a:p>
            <a:pPr lvl="1"/>
            <a:r>
              <a:rPr lang="en-US" sz="2800" dirty="0" smtClean="0"/>
              <a:t>political </a:t>
            </a:r>
            <a:r>
              <a:rPr lang="en-US" sz="2800" dirty="0" smtClean="0"/>
              <a:t>instability</a:t>
            </a:r>
            <a:endParaRPr lang="en-US" sz="2800" dirty="0" smtClean="0"/>
          </a:p>
        </p:txBody>
      </p:sp>
    </p:spTree>
    <p:extLst>
      <p:ext uri="{BB962C8B-B14F-4D97-AF65-F5344CB8AC3E}">
        <p14:creationId xmlns:p14="http://schemas.microsoft.com/office/powerpoint/2010/main" val="314710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Anti-Immigrant?</a:t>
            </a:r>
            <a:endParaRPr lang="en-US" dirty="0"/>
          </a:p>
        </p:txBody>
      </p:sp>
      <p:sp>
        <p:nvSpPr>
          <p:cNvPr id="3" name="Content Placeholder 2"/>
          <p:cNvSpPr>
            <a:spLocks noGrp="1"/>
          </p:cNvSpPr>
          <p:nvPr>
            <p:ph idx="1"/>
          </p:nvPr>
        </p:nvSpPr>
        <p:spPr/>
        <p:txBody>
          <a:bodyPr>
            <a:normAutofit/>
          </a:bodyPr>
          <a:lstStyle/>
          <a:p>
            <a:r>
              <a:rPr lang="en-US" sz="3000" dirty="0" smtClean="0"/>
              <a:t>Globalization has placed the </a:t>
            </a:r>
            <a:r>
              <a:rPr lang="en-US" sz="3000" dirty="0"/>
              <a:t>United States as the world's leading economic </a:t>
            </a:r>
            <a:r>
              <a:rPr lang="en-US" sz="3000" dirty="0" smtClean="0"/>
              <a:t>power - this </a:t>
            </a:r>
            <a:r>
              <a:rPr lang="en-US" sz="3000" dirty="0"/>
              <a:t>has created a very strong anti-American feeling throughout the world. </a:t>
            </a:r>
          </a:p>
          <a:p>
            <a:r>
              <a:rPr lang="en-US" sz="3000" dirty="0" smtClean="0"/>
              <a:t>We now have </a:t>
            </a:r>
            <a:r>
              <a:rPr lang="en-US" sz="3000" u="sng" dirty="0" smtClean="0"/>
              <a:t>rapidly </a:t>
            </a:r>
            <a:r>
              <a:rPr lang="en-US" sz="3000" u="sng" dirty="0"/>
              <a:t>growing migration</a:t>
            </a:r>
            <a:r>
              <a:rPr lang="en-US" sz="3000" dirty="0"/>
              <a:t> </a:t>
            </a:r>
            <a:r>
              <a:rPr lang="en-US" sz="3000" dirty="0" smtClean="0"/>
              <a:t>levels into </a:t>
            </a:r>
            <a:r>
              <a:rPr lang="en-US" sz="3000" dirty="0"/>
              <a:t>North America, Australia, and the European </a:t>
            </a:r>
            <a:r>
              <a:rPr lang="en-US" sz="3000" dirty="0" smtClean="0"/>
              <a:t>Union.</a:t>
            </a:r>
            <a:endParaRPr lang="en-US" sz="3000" dirty="0" smtClean="0"/>
          </a:p>
          <a:p>
            <a:r>
              <a:rPr lang="en-US" sz="3000" dirty="0" smtClean="0"/>
              <a:t>Which has led to the creation of </a:t>
            </a:r>
            <a:r>
              <a:rPr lang="en-US" sz="3000" dirty="0"/>
              <a:t>border restrictions and an anti-immigrant feeling in the developed world</a:t>
            </a:r>
            <a:r>
              <a:rPr lang="en-US" sz="3000" dirty="0" smtClean="0"/>
              <a:t>. </a:t>
            </a:r>
            <a:endParaRPr lang="en-US" sz="3000" dirty="0"/>
          </a:p>
        </p:txBody>
      </p:sp>
    </p:spTree>
    <p:extLst>
      <p:ext uri="{BB962C8B-B14F-4D97-AF65-F5344CB8AC3E}">
        <p14:creationId xmlns:p14="http://schemas.microsoft.com/office/powerpoint/2010/main" val="3493095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 Powers</a:t>
            </a:r>
            <a:endParaRPr lang="en-US" dirty="0"/>
          </a:p>
        </p:txBody>
      </p:sp>
      <p:sp>
        <p:nvSpPr>
          <p:cNvPr id="3" name="Content Placeholder 2"/>
          <p:cNvSpPr>
            <a:spLocks noGrp="1"/>
          </p:cNvSpPr>
          <p:nvPr>
            <p:ph idx="1"/>
          </p:nvPr>
        </p:nvSpPr>
        <p:spPr>
          <a:xfrm>
            <a:off x="1024128" y="2084832"/>
            <a:ext cx="9720073" cy="4224528"/>
          </a:xfrm>
        </p:spPr>
        <p:txBody>
          <a:bodyPr>
            <a:normAutofit lnSpcReduction="10000"/>
          </a:bodyPr>
          <a:lstStyle/>
          <a:p>
            <a:r>
              <a:rPr lang="en-US" sz="3000" dirty="0"/>
              <a:t>In theory, all nations of the world are equal, but in practice, countries are classified on a spectrum </a:t>
            </a:r>
            <a:endParaRPr lang="en-US" sz="3000" dirty="0" smtClean="0"/>
          </a:p>
          <a:p>
            <a:r>
              <a:rPr lang="en-US" sz="3000" dirty="0" smtClean="0"/>
              <a:t>This ranges </a:t>
            </a:r>
            <a:r>
              <a:rPr lang="en-US" sz="3000" dirty="0"/>
              <a:t>from least developed to middle, to "super" or "great" </a:t>
            </a:r>
            <a:r>
              <a:rPr lang="en-US" sz="3000" dirty="0" smtClean="0"/>
              <a:t>powers.</a:t>
            </a:r>
          </a:p>
          <a:p>
            <a:r>
              <a:rPr lang="en-US" sz="3000" dirty="0" smtClean="0"/>
              <a:t>Super powers not only have moral </a:t>
            </a:r>
            <a:r>
              <a:rPr lang="en-US" sz="3000" dirty="0"/>
              <a:t>and humanitarian leadership, scientific and cultural </a:t>
            </a:r>
            <a:r>
              <a:rPr lang="en-US" sz="3000" dirty="0" smtClean="0"/>
              <a:t>achievement, but they also have:</a:t>
            </a:r>
          </a:p>
          <a:p>
            <a:pPr lvl="1"/>
            <a:r>
              <a:rPr lang="en-US" sz="2600" dirty="0" smtClean="0"/>
              <a:t>The </a:t>
            </a:r>
            <a:r>
              <a:rPr lang="en-US" sz="2600" dirty="0"/>
              <a:t>ability to influence world affairs. </a:t>
            </a:r>
            <a:endParaRPr lang="en-US" sz="2600" dirty="0" smtClean="0"/>
          </a:p>
          <a:p>
            <a:pPr lvl="1"/>
            <a:r>
              <a:rPr lang="en-US" sz="2600" dirty="0" smtClean="0"/>
              <a:t>They </a:t>
            </a:r>
            <a:r>
              <a:rPr lang="en-US" sz="2600" dirty="0"/>
              <a:t>have vast economic and military </a:t>
            </a:r>
            <a:r>
              <a:rPr lang="en-US" sz="2600" dirty="0" smtClean="0"/>
              <a:t>resources</a:t>
            </a:r>
          </a:p>
          <a:p>
            <a:pPr lvl="1"/>
            <a:r>
              <a:rPr lang="en-US" sz="2600" dirty="0" smtClean="0"/>
              <a:t>They have </a:t>
            </a:r>
            <a:r>
              <a:rPr lang="en-US" sz="2600" dirty="0"/>
              <a:t>both a large area and population. </a:t>
            </a:r>
            <a:endParaRPr lang="en-US" sz="2600" dirty="0" smtClean="0"/>
          </a:p>
        </p:txBody>
      </p:sp>
    </p:spTree>
    <p:extLst>
      <p:ext uri="{BB962C8B-B14F-4D97-AF65-F5344CB8AC3E}">
        <p14:creationId xmlns:p14="http://schemas.microsoft.com/office/powerpoint/2010/main" val="339377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 Powers today</a:t>
            </a:r>
            <a:endParaRPr lang="en-US" dirty="0"/>
          </a:p>
        </p:txBody>
      </p:sp>
      <p:sp>
        <p:nvSpPr>
          <p:cNvPr id="3" name="Content Placeholder 2"/>
          <p:cNvSpPr>
            <a:spLocks noGrp="1"/>
          </p:cNvSpPr>
          <p:nvPr>
            <p:ph idx="1"/>
          </p:nvPr>
        </p:nvSpPr>
        <p:spPr>
          <a:xfrm>
            <a:off x="1024128" y="2197768"/>
            <a:ext cx="9720073" cy="4111592"/>
          </a:xfrm>
        </p:spPr>
        <p:txBody>
          <a:bodyPr>
            <a:noAutofit/>
          </a:bodyPr>
          <a:lstStyle/>
          <a:p>
            <a:r>
              <a:rPr lang="en-US" sz="3000" dirty="0"/>
              <a:t>Arguably, the world's only super power since the collapse of the Soviet Union in 1990 has been the United States of America. </a:t>
            </a:r>
            <a:endParaRPr lang="en-US" sz="3000" dirty="0" smtClean="0"/>
          </a:p>
          <a:p>
            <a:r>
              <a:rPr lang="en-US" sz="3000" dirty="0" smtClean="0"/>
              <a:t>Other countries with characteristics of a super power include: China</a:t>
            </a:r>
            <a:r>
              <a:rPr lang="en-US" sz="3000" dirty="0"/>
              <a:t>, Germany, Japan, Russia, France and Great </a:t>
            </a:r>
            <a:r>
              <a:rPr lang="en-US" sz="3000" dirty="0" smtClean="0"/>
              <a:t>Britain.</a:t>
            </a:r>
            <a:endParaRPr lang="en-US" sz="3000" dirty="0"/>
          </a:p>
        </p:txBody>
      </p:sp>
    </p:spTree>
    <p:extLst>
      <p:ext uri="{BB962C8B-B14F-4D97-AF65-F5344CB8AC3E}">
        <p14:creationId xmlns:p14="http://schemas.microsoft.com/office/powerpoint/2010/main" val="2657838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Middle Power</a:t>
            </a:r>
          </a:p>
        </p:txBody>
      </p:sp>
      <p:sp>
        <p:nvSpPr>
          <p:cNvPr id="3" name="Content Placeholder 2"/>
          <p:cNvSpPr>
            <a:spLocks noGrp="1"/>
          </p:cNvSpPr>
          <p:nvPr>
            <p:ph idx="1"/>
          </p:nvPr>
        </p:nvSpPr>
        <p:spPr/>
        <p:txBody>
          <a:bodyPr/>
          <a:lstStyle/>
          <a:p>
            <a:r>
              <a:rPr lang="en-US" sz="3300" dirty="0"/>
              <a:t>Canada is the world's second largest country by area, and has great economic strength and resources, but it is widely considered to be a middle power. </a:t>
            </a:r>
          </a:p>
          <a:p>
            <a:r>
              <a:rPr lang="en-US" sz="3300" dirty="0"/>
              <a:t>We lack military power, we cannot overtly influence world affairs, and-with a population of 32 million </a:t>
            </a:r>
            <a:r>
              <a:rPr lang="en-US" sz="3300" dirty="0" smtClean="0"/>
              <a:t>people - we </a:t>
            </a:r>
            <a:r>
              <a:rPr lang="en-US" sz="3300" dirty="0"/>
              <a:t>are seen by the world community to be under populated for our size.</a:t>
            </a:r>
          </a:p>
          <a:p>
            <a:endParaRPr lang="en-US" dirty="0"/>
          </a:p>
        </p:txBody>
      </p:sp>
    </p:spTree>
    <p:extLst>
      <p:ext uri="{BB962C8B-B14F-4D97-AF65-F5344CB8AC3E}">
        <p14:creationId xmlns:p14="http://schemas.microsoft.com/office/powerpoint/2010/main" val="1731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9608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 and State</a:t>
            </a:r>
            <a:endParaRPr lang="en-US" dirty="0"/>
          </a:p>
        </p:txBody>
      </p:sp>
      <p:sp>
        <p:nvSpPr>
          <p:cNvPr id="3" name="Content Placeholder 2"/>
          <p:cNvSpPr>
            <a:spLocks noGrp="1"/>
          </p:cNvSpPr>
          <p:nvPr>
            <p:ph idx="1"/>
          </p:nvPr>
        </p:nvSpPr>
        <p:spPr>
          <a:xfrm>
            <a:off x="1024128" y="2423160"/>
            <a:ext cx="9720073" cy="2125980"/>
          </a:xfrm>
        </p:spPr>
        <p:txBody>
          <a:bodyPr>
            <a:normAutofit/>
          </a:bodyPr>
          <a:lstStyle/>
          <a:p>
            <a:r>
              <a:rPr lang="en-US" sz="3200" b="1" dirty="0"/>
              <a:t>State</a:t>
            </a:r>
            <a:r>
              <a:rPr lang="en-US" sz="3200" dirty="0"/>
              <a:t> — A sovereign </a:t>
            </a:r>
            <a:r>
              <a:rPr lang="en-US" sz="3200" u="sng" dirty="0"/>
              <a:t>political</a:t>
            </a:r>
            <a:r>
              <a:rPr lang="en-US" sz="3200" dirty="0"/>
              <a:t> entity, having specific structure and institutions. </a:t>
            </a:r>
            <a:endParaRPr lang="en-US" sz="3200" dirty="0" smtClean="0"/>
          </a:p>
        </p:txBody>
      </p:sp>
    </p:spTree>
    <p:extLst>
      <p:ext uri="{BB962C8B-B14F-4D97-AF65-F5344CB8AC3E}">
        <p14:creationId xmlns:p14="http://schemas.microsoft.com/office/powerpoint/2010/main" val="31737967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Peace &amp; Security Among Nations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27747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005840"/>
            <a:ext cx="9902952" cy="5257800"/>
          </a:xfrm>
        </p:spPr>
        <p:txBody>
          <a:bodyPr>
            <a:normAutofit/>
          </a:bodyPr>
          <a:lstStyle/>
          <a:p>
            <a:r>
              <a:rPr lang="en-US" sz="3400" dirty="0"/>
              <a:t>Any territory having the following characteristics would be internationally recognized as a sovereign state</a:t>
            </a:r>
            <a:r>
              <a:rPr lang="en-US" sz="3400" dirty="0" smtClean="0"/>
              <a:t>:</a:t>
            </a:r>
          </a:p>
          <a:p>
            <a:endParaRPr lang="en-US" sz="800" dirty="0"/>
          </a:p>
          <a:p>
            <a:pPr lvl="1"/>
            <a:r>
              <a:rPr lang="en-US" sz="3200" dirty="0" smtClean="0"/>
              <a:t> A </a:t>
            </a:r>
            <a:r>
              <a:rPr lang="en-US" sz="3200" dirty="0"/>
              <a:t>specific, defined territory that it controls.</a:t>
            </a:r>
          </a:p>
          <a:p>
            <a:pPr lvl="1"/>
            <a:r>
              <a:rPr lang="en-US" sz="3200" dirty="0" smtClean="0"/>
              <a:t> A </a:t>
            </a:r>
            <a:r>
              <a:rPr lang="en-US" sz="3200" dirty="0"/>
              <a:t>resident population that are considered citizens.</a:t>
            </a:r>
          </a:p>
          <a:p>
            <a:pPr lvl="1"/>
            <a:r>
              <a:rPr lang="en-US" sz="3200" dirty="0" smtClean="0"/>
              <a:t> An </a:t>
            </a:r>
            <a:r>
              <a:rPr lang="en-US" sz="3200" dirty="0"/>
              <a:t>organized economy.</a:t>
            </a:r>
          </a:p>
          <a:p>
            <a:pPr lvl="1"/>
            <a:r>
              <a:rPr lang="en-US" sz="3200" dirty="0" smtClean="0"/>
              <a:t> A </a:t>
            </a:r>
            <a:r>
              <a:rPr lang="en-US" sz="3200" dirty="0"/>
              <a:t>system of finances and infrastructure to allow for the citizens to operate in an organized fashion.</a:t>
            </a:r>
          </a:p>
          <a:p>
            <a:pPr lvl="1"/>
            <a:r>
              <a:rPr lang="en-US" sz="3200" dirty="0" smtClean="0"/>
              <a:t> A </a:t>
            </a:r>
            <a:r>
              <a:rPr lang="en-US" sz="3200" dirty="0"/>
              <a:t>form of government internationally recognized as the legitimate "exerciser" of political power for the citizens and in control of the territory</a:t>
            </a:r>
            <a:r>
              <a:rPr lang="en-US" sz="3200" dirty="0" smtClean="0"/>
              <a:t>. </a:t>
            </a:r>
            <a:endParaRPr lang="en-US" sz="3200" dirty="0"/>
          </a:p>
        </p:txBody>
      </p:sp>
    </p:spTree>
    <p:extLst>
      <p:ext uri="{BB962C8B-B14F-4D97-AF65-F5344CB8AC3E}">
        <p14:creationId xmlns:p14="http://schemas.microsoft.com/office/powerpoint/2010/main" val="3449355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 and State</a:t>
            </a:r>
            <a:endParaRPr lang="en-US" dirty="0"/>
          </a:p>
        </p:txBody>
      </p:sp>
      <p:sp>
        <p:nvSpPr>
          <p:cNvPr id="3" name="Content Placeholder 2"/>
          <p:cNvSpPr>
            <a:spLocks noGrp="1"/>
          </p:cNvSpPr>
          <p:nvPr>
            <p:ph idx="1"/>
          </p:nvPr>
        </p:nvSpPr>
        <p:spPr>
          <a:xfrm>
            <a:off x="1024128" y="2084832"/>
            <a:ext cx="10154412" cy="4224528"/>
          </a:xfrm>
        </p:spPr>
        <p:txBody>
          <a:bodyPr>
            <a:normAutofit/>
          </a:bodyPr>
          <a:lstStyle/>
          <a:p>
            <a:r>
              <a:rPr lang="en-US" sz="3300" b="1" dirty="0"/>
              <a:t>Nation</a:t>
            </a:r>
            <a:r>
              <a:rPr lang="en-US" sz="3300" dirty="0"/>
              <a:t> — A (usually) large group of people who recognize and share one or more common cultural features, such as language, religion, ethnic background, historical experience, customs and/or values. </a:t>
            </a:r>
            <a:endParaRPr lang="en-US" sz="3300" dirty="0" smtClean="0"/>
          </a:p>
          <a:p>
            <a:endParaRPr lang="en-US" sz="800" dirty="0" smtClean="0"/>
          </a:p>
          <a:p>
            <a:pPr lvl="1"/>
            <a:r>
              <a:rPr lang="en-US" sz="3200" dirty="0" smtClean="0"/>
              <a:t> The </a:t>
            </a:r>
            <a:r>
              <a:rPr lang="en-US" sz="3200" dirty="0"/>
              <a:t>concept of "nation" is not related to geography in the same way as is the state.</a:t>
            </a:r>
          </a:p>
          <a:p>
            <a:pPr lvl="1"/>
            <a:r>
              <a:rPr lang="en-US" sz="3200" dirty="0" smtClean="0"/>
              <a:t> There </a:t>
            </a:r>
            <a:r>
              <a:rPr lang="en-US" sz="3200" dirty="0"/>
              <a:t>are over 1400 nationalities in the </a:t>
            </a:r>
            <a:r>
              <a:rPr lang="en-US" sz="3200" dirty="0" smtClean="0"/>
              <a:t>world - each </a:t>
            </a:r>
            <a:r>
              <a:rPr lang="en-US" sz="3200" dirty="0"/>
              <a:t>of which could be considered a nation</a:t>
            </a:r>
            <a:r>
              <a:rPr lang="en-US" sz="3200" dirty="0" smtClean="0"/>
              <a:t>.</a:t>
            </a:r>
            <a:endParaRPr lang="en-US" dirty="0"/>
          </a:p>
        </p:txBody>
      </p:sp>
    </p:spTree>
    <p:extLst>
      <p:ext uri="{BB962C8B-B14F-4D97-AF65-F5344CB8AC3E}">
        <p14:creationId xmlns:p14="http://schemas.microsoft.com/office/powerpoint/2010/main" val="1548087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84164" y="1610677"/>
            <a:ext cx="6106706" cy="4287203"/>
          </a:xfrm>
          <a:prstGeom prst="rect">
            <a:avLst/>
          </a:prstGeom>
        </p:spPr>
      </p:pic>
      <p:sp>
        <p:nvSpPr>
          <p:cNvPr id="2" name="Title 1"/>
          <p:cNvSpPr>
            <a:spLocks noGrp="1"/>
          </p:cNvSpPr>
          <p:nvPr>
            <p:ph type="title"/>
          </p:nvPr>
        </p:nvSpPr>
        <p:spPr/>
        <p:txBody>
          <a:bodyPr/>
          <a:lstStyle/>
          <a:p>
            <a:r>
              <a:rPr lang="en-US" dirty="0" smtClean="0"/>
              <a:t>Nation-State</a:t>
            </a:r>
            <a:endParaRPr lang="en-US" dirty="0"/>
          </a:p>
        </p:txBody>
      </p:sp>
      <p:sp>
        <p:nvSpPr>
          <p:cNvPr id="3" name="Content Placeholder 2"/>
          <p:cNvSpPr>
            <a:spLocks noGrp="1"/>
          </p:cNvSpPr>
          <p:nvPr>
            <p:ph idx="1"/>
          </p:nvPr>
        </p:nvSpPr>
        <p:spPr>
          <a:xfrm>
            <a:off x="1024128" y="2084832"/>
            <a:ext cx="5102352" cy="4590288"/>
          </a:xfrm>
        </p:spPr>
        <p:txBody>
          <a:bodyPr>
            <a:noAutofit/>
          </a:bodyPr>
          <a:lstStyle/>
          <a:p>
            <a:pPr lvl="1"/>
            <a:r>
              <a:rPr lang="en-US" sz="3500" b="1" dirty="0" smtClean="0"/>
              <a:t> Nation-state</a:t>
            </a:r>
            <a:r>
              <a:rPr lang="en-US" sz="3500" dirty="0" smtClean="0"/>
              <a:t> - The </a:t>
            </a:r>
            <a:r>
              <a:rPr lang="en-US" sz="3500" dirty="0"/>
              <a:t>term </a:t>
            </a:r>
            <a:r>
              <a:rPr lang="en-US" sz="3500" dirty="0" smtClean="0"/>
              <a:t>"</a:t>
            </a:r>
            <a:r>
              <a:rPr lang="en-US" sz="3500" dirty="0"/>
              <a:t>nation-state" describes </a:t>
            </a:r>
            <a:r>
              <a:rPr lang="en-US" sz="3500" dirty="0" smtClean="0"/>
              <a:t>a </a:t>
            </a:r>
            <a:r>
              <a:rPr lang="en-US" sz="3500" dirty="0"/>
              <a:t>concept of a state that </a:t>
            </a:r>
            <a:r>
              <a:rPr lang="en-US" sz="3500" dirty="0" smtClean="0"/>
              <a:t>is </a:t>
            </a:r>
            <a:r>
              <a:rPr lang="en-US" sz="3500" dirty="0"/>
              <a:t>based on a single, </a:t>
            </a:r>
            <a:r>
              <a:rPr lang="en-US" sz="3500" dirty="0" smtClean="0"/>
              <a:t>recognizable </a:t>
            </a:r>
            <a:r>
              <a:rPr lang="en-US" sz="3500" dirty="0"/>
              <a:t>nation. </a:t>
            </a:r>
            <a:endParaRPr lang="en-US" sz="3500" dirty="0" smtClean="0"/>
          </a:p>
          <a:p>
            <a:pPr lvl="1"/>
            <a:endParaRPr lang="en-US" sz="800" dirty="0" smtClean="0"/>
          </a:p>
          <a:p>
            <a:pPr lvl="1"/>
            <a:r>
              <a:rPr lang="en-US" sz="3500" dirty="0" smtClean="0"/>
              <a:t> Share </a:t>
            </a:r>
            <a:r>
              <a:rPr lang="en-US" sz="3500" dirty="0"/>
              <a:t>a common language, ethnicity and cultural background</a:t>
            </a:r>
            <a:r>
              <a:rPr lang="en-US" sz="3500" dirty="0" smtClean="0"/>
              <a:t>.</a:t>
            </a:r>
          </a:p>
        </p:txBody>
      </p:sp>
    </p:spTree>
    <p:extLst>
      <p:ext uri="{BB962C8B-B14F-4D97-AF65-F5344CB8AC3E}">
        <p14:creationId xmlns:p14="http://schemas.microsoft.com/office/powerpoint/2010/main" val="2592091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54380"/>
            <a:ext cx="9720073" cy="5829300"/>
          </a:xfrm>
        </p:spPr>
        <p:txBody>
          <a:bodyPr>
            <a:normAutofit/>
          </a:bodyPr>
          <a:lstStyle/>
          <a:p>
            <a:r>
              <a:rPr lang="en-US" sz="3350" dirty="0"/>
              <a:t>When you consider that there are currently 191 countries in the world and over 1400 nationalities, you can see that many states contain numerous nationalities</a:t>
            </a:r>
            <a:r>
              <a:rPr lang="en-US" sz="3350" dirty="0" smtClean="0"/>
              <a:t>.</a:t>
            </a:r>
          </a:p>
          <a:p>
            <a:r>
              <a:rPr lang="en-US" sz="800" dirty="0" smtClean="0"/>
              <a:t> </a:t>
            </a:r>
            <a:endParaRPr lang="en-US" sz="800" dirty="0"/>
          </a:p>
          <a:p>
            <a:r>
              <a:rPr lang="en-US" sz="3350" i="1" dirty="0" smtClean="0"/>
              <a:t>Complications:</a:t>
            </a:r>
            <a:r>
              <a:rPr lang="en-US" sz="3350" dirty="0" smtClean="0"/>
              <a:t> As global </a:t>
            </a:r>
            <a:r>
              <a:rPr lang="en-US" sz="3350" dirty="0"/>
              <a:t>immigration increases and more people’s feeling of national identity is divided between the land of their birth, the place where they reside, the state in which they are a citizen, and so on. </a:t>
            </a:r>
            <a:endParaRPr lang="en-US" sz="3350" dirty="0" smtClean="0"/>
          </a:p>
          <a:p>
            <a:endParaRPr lang="en-US" sz="800" dirty="0"/>
          </a:p>
          <a:p>
            <a:r>
              <a:rPr lang="en-US" sz="3350" i="1" dirty="0" smtClean="0"/>
              <a:t>Further complications</a:t>
            </a:r>
            <a:r>
              <a:rPr lang="en-US" sz="3350" dirty="0" smtClean="0"/>
              <a:t>: the </a:t>
            </a:r>
            <a:r>
              <a:rPr lang="en-US" sz="3350" dirty="0"/>
              <a:t>term "nation-state" is often treated as a synonym of the terms "state," "nation," and "</a:t>
            </a:r>
            <a:r>
              <a:rPr lang="en-US" sz="3350" dirty="0" smtClean="0"/>
              <a:t>country”.</a:t>
            </a:r>
            <a:endParaRPr lang="en-US" sz="3350" dirty="0"/>
          </a:p>
          <a:p>
            <a:endParaRPr lang="en-US" dirty="0"/>
          </a:p>
        </p:txBody>
      </p:sp>
    </p:spTree>
    <p:extLst>
      <p:ext uri="{BB962C8B-B14F-4D97-AF65-F5344CB8AC3E}">
        <p14:creationId xmlns:p14="http://schemas.microsoft.com/office/powerpoint/2010/main" val="1421242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States</a:t>
            </a:r>
            <a:endParaRPr lang="en-US" dirty="0"/>
          </a:p>
        </p:txBody>
      </p:sp>
      <p:sp>
        <p:nvSpPr>
          <p:cNvPr id="3" name="Content Placeholder 2"/>
          <p:cNvSpPr>
            <a:spLocks noGrp="1"/>
          </p:cNvSpPr>
          <p:nvPr>
            <p:ph idx="1"/>
          </p:nvPr>
        </p:nvSpPr>
        <p:spPr>
          <a:xfrm>
            <a:off x="1024128" y="2084831"/>
            <a:ext cx="9948672" cy="4328847"/>
          </a:xfrm>
        </p:spPr>
        <p:txBody>
          <a:bodyPr>
            <a:normAutofit/>
          </a:bodyPr>
          <a:lstStyle/>
          <a:p>
            <a:r>
              <a:rPr lang="en-US" sz="3400" dirty="0" smtClean="0"/>
              <a:t>Traditionally, European states structured </a:t>
            </a:r>
            <a:r>
              <a:rPr lang="en-US" sz="3400" dirty="0"/>
              <a:t>themselves as </a:t>
            </a:r>
            <a:r>
              <a:rPr lang="en-US" sz="3400" dirty="0" smtClean="0"/>
              <a:t>nation-states though they didn’t structure it the same way when creating their empires </a:t>
            </a:r>
            <a:r>
              <a:rPr lang="en-US" sz="3400" dirty="0"/>
              <a:t>into colonies and, later, into independent states. </a:t>
            </a:r>
            <a:endParaRPr lang="en-US" sz="3400" dirty="0" smtClean="0"/>
          </a:p>
          <a:p>
            <a:r>
              <a:rPr lang="en-US" sz="3400" dirty="0" smtClean="0"/>
              <a:t>Borders were set according to: </a:t>
            </a:r>
          </a:p>
          <a:p>
            <a:pPr lvl="1"/>
            <a:r>
              <a:rPr lang="en-US" sz="3000" dirty="0" smtClean="0"/>
              <a:t> European treaties </a:t>
            </a:r>
          </a:p>
          <a:p>
            <a:pPr lvl="1"/>
            <a:r>
              <a:rPr lang="en-US" sz="3000" dirty="0" smtClean="0"/>
              <a:t> Convenient </a:t>
            </a:r>
            <a:r>
              <a:rPr lang="en-US" sz="3000" dirty="0"/>
              <a:t>geographical </a:t>
            </a:r>
            <a:r>
              <a:rPr lang="en-US" sz="3000" dirty="0" smtClean="0"/>
              <a:t>features</a:t>
            </a:r>
          </a:p>
          <a:p>
            <a:pPr lvl="1"/>
            <a:r>
              <a:rPr lang="en-US" sz="3000" dirty="0"/>
              <a:t> </a:t>
            </a:r>
            <a:r>
              <a:rPr lang="en-US" sz="3000" dirty="0" smtClean="0"/>
              <a:t>European </a:t>
            </a:r>
            <a:r>
              <a:rPr lang="en-US" sz="3000" dirty="0"/>
              <a:t>trade </a:t>
            </a:r>
            <a:r>
              <a:rPr lang="en-US" sz="3000" dirty="0" smtClean="0"/>
              <a:t>relationships</a:t>
            </a:r>
          </a:p>
        </p:txBody>
      </p:sp>
    </p:spTree>
    <p:extLst>
      <p:ext uri="{BB962C8B-B14F-4D97-AF65-F5344CB8AC3E}">
        <p14:creationId xmlns:p14="http://schemas.microsoft.com/office/powerpoint/2010/main" val="2977033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882</TotalTime>
  <Words>2050</Words>
  <Application>Microsoft Office PowerPoint</Application>
  <PresentationFormat>Widescreen</PresentationFormat>
  <Paragraphs>178</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Times New Roman</vt:lpstr>
      <vt:lpstr>Tw Cen MT</vt:lpstr>
      <vt:lpstr>Tw Cen MT Condensed</vt:lpstr>
      <vt:lpstr>Wingdings</vt:lpstr>
      <vt:lpstr>Wingdings 3</vt:lpstr>
      <vt:lpstr>Integral</vt:lpstr>
      <vt:lpstr>Players in the Global Community</vt:lpstr>
      <vt:lpstr>Nationalism and the Nation State</vt:lpstr>
      <vt:lpstr>PowerPoint Presentation</vt:lpstr>
      <vt:lpstr>Nation and State</vt:lpstr>
      <vt:lpstr>PowerPoint Presentation</vt:lpstr>
      <vt:lpstr>Nation and State</vt:lpstr>
      <vt:lpstr>Nation-State</vt:lpstr>
      <vt:lpstr>PowerPoint Presentation</vt:lpstr>
      <vt:lpstr>European States</vt:lpstr>
      <vt:lpstr>Creating Conflict</vt:lpstr>
      <vt:lpstr>Consider this List:</vt:lpstr>
      <vt:lpstr>True Nation-State?</vt:lpstr>
      <vt:lpstr>Nationalism</vt:lpstr>
      <vt:lpstr>Pulling People Together</vt:lpstr>
      <vt:lpstr>Nationalism – Identity vs. Melting Pot</vt:lpstr>
      <vt:lpstr>Cold war</vt:lpstr>
      <vt:lpstr>PowerPoint Presentation</vt:lpstr>
      <vt:lpstr>PowerPoint Presentation</vt:lpstr>
      <vt:lpstr>Nationalism Challenging Unity</vt:lpstr>
      <vt:lpstr>PowerPoint Presentation</vt:lpstr>
      <vt:lpstr>PowerPoint Presentation</vt:lpstr>
      <vt:lpstr>PowerPoint Presentation</vt:lpstr>
      <vt:lpstr>Civil War &amp; Violence</vt:lpstr>
      <vt:lpstr>The effect of Globalization</vt:lpstr>
      <vt:lpstr>Globalization</vt:lpstr>
      <vt:lpstr>Economic Globalization</vt:lpstr>
      <vt:lpstr>In Favour of Economic Globalization</vt:lpstr>
      <vt:lpstr>Arguments in favour of economic globalization:</vt:lpstr>
      <vt:lpstr>What institutions promote globalization?</vt:lpstr>
      <vt:lpstr>What Institutions are Against Economic Globalization?</vt:lpstr>
      <vt:lpstr>PowerPoint Presentation</vt:lpstr>
      <vt:lpstr>Arguments against globalization:</vt:lpstr>
      <vt:lpstr>PowerPoint Presentation</vt:lpstr>
      <vt:lpstr>Division</vt:lpstr>
      <vt:lpstr>Anti-Immigrant?</vt:lpstr>
      <vt:lpstr>Super Powers</vt:lpstr>
      <vt:lpstr>Super Powers today</vt:lpstr>
      <vt:lpstr>Middle Power</vt:lpstr>
      <vt:lpstr>PowerPoint Presentation</vt:lpstr>
      <vt:lpstr>Peace &amp; Security Among Nations</vt:lpstr>
    </vt:vector>
  </TitlesOfParts>
  <Company>Anglophone South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Players in the Global Community</dc:title>
  <dc:creator>Dowling, Christine (ASD-S)</dc:creator>
  <cp:lastModifiedBy>Dowling, Christine (ASD-S)</cp:lastModifiedBy>
  <cp:revision>51</cp:revision>
  <dcterms:created xsi:type="dcterms:W3CDTF">2016-02-28T19:10:18Z</dcterms:created>
  <dcterms:modified xsi:type="dcterms:W3CDTF">2016-03-02T02:39:03Z</dcterms:modified>
</cp:coreProperties>
</file>