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1" r:id="rId14"/>
    <p:sldId id="269"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BF44867-B932-45A6-B732-58E92C5B8CBB}" type="datetimeFigureOut">
              <a:rPr lang="en-US" smtClean="0"/>
              <a:t>2/22/2016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242845E-E262-4DE7-898C-5068BDA862D8}" type="slidenum">
              <a:rPr lang="en-US" smtClean="0"/>
              <a:t>‹#›</a:t>
            </a:fld>
            <a:endParaRPr lang="en-US"/>
          </a:p>
        </p:txBody>
      </p:sp>
    </p:spTree>
    <p:extLst>
      <p:ext uri="{BB962C8B-B14F-4D97-AF65-F5344CB8AC3E}">
        <p14:creationId xmlns:p14="http://schemas.microsoft.com/office/powerpoint/2010/main" val="13892808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2/22/2016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historicacanada.ca/content/heritage-minutes/marshall-mcluhan?media_type=41&amp;media_catego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interdependence</a:t>
            </a:r>
            <a:endParaRPr lang="en-US" dirty="0"/>
          </a:p>
        </p:txBody>
      </p:sp>
      <p:sp>
        <p:nvSpPr>
          <p:cNvPr id="3" name="Subtitle 2"/>
          <p:cNvSpPr>
            <a:spLocks noGrp="1"/>
          </p:cNvSpPr>
          <p:nvPr>
            <p:ph type="subTitle" idx="1"/>
          </p:nvPr>
        </p:nvSpPr>
        <p:spPr/>
        <p:txBody>
          <a:bodyPr/>
          <a:lstStyle/>
          <a:p>
            <a:r>
              <a:rPr lang="en-US" dirty="0" smtClean="0"/>
              <a:t>World Issues 120</a:t>
            </a:r>
            <a:endParaRPr lang="en-US" dirty="0"/>
          </a:p>
        </p:txBody>
      </p:sp>
    </p:spTree>
    <p:extLst>
      <p:ext uri="{BB962C8B-B14F-4D97-AF65-F5344CB8AC3E}">
        <p14:creationId xmlns:p14="http://schemas.microsoft.com/office/powerpoint/2010/main" val="972698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Global Interdependence</a:t>
            </a:r>
          </a:p>
        </p:txBody>
      </p:sp>
      <p:sp>
        <p:nvSpPr>
          <p:cNvPr id="3" name="Content Placeholder 2"/>
          <p:cNvSpPr>
            <a:spLocks noGrp="1"/>
          </p:cNvSpPr>
          <p:nvPr>
            <p:ph idx="1"/>
          </p:nvPr>
        </p:nvSpPr>
        <p:spPr>
          <a:xfrm>
            <a:off x="708338" y="1867437"/>
            <a:ext cx="10818254" cy="4765183"/>
          </a:xfrm>
        </p:spPr>
        <p:txBody>
          <a:bodyPr>
            <a:normAutofit/>
          </a:bodyPr>
          <a:lstStyle/>
          <a:p>
            <a:r>
              <a:rPr lang="en-US" sz="2400" dirty="0" smtClean="0"/>
              <a:t>With </a:t>
            </a:r>
            <a:r>
              <a:rPr lang="en-US" sz="2400" dirty="0"/>
              <a:t>this in mind, consider </a:t>
            </a:r>
            <a:r>
              <a:rPr lang="en-US" sz="2400" i="1" dirty="0"/>
              <a:t>informational interdependence</a:t>
            </a:r>
            <a:r>
              <a:rPr lang="en-US" sz="2400" dirty="0"/>
              <a:t> in today's "information age."</a:t>
            </a:r>
          </a:p>
          <a:p>
            <a:r>
              <a:rPr lang="en-US" sz="2600" dirty="0"/>
              <a:t>Government and business decisions can rely on information ranging from </a:t>
            </a:r>
            <a:r>
              <a:rPr lang="en-US" sz="2600" dirty="0" smtClean="0"/>
              <a:t>basic data </a:t>
            </a:r>
            <a:r>
              <a:rPr lang="en-US" sz="2600" dirty="0"/>
              <a:t>received from foreign </a:t>
            </a:r>
            <a:r>
              <a:rPr lang="en-US" sz="2600" dirty="0" smtClean="0"/>
              <a:t>sources </a:t>
            </a:r>
            <a:r>
              <a:rPr lang="en-US" sz="2600" dirty="0"/>
              <a:t>to highly classified military intelligence gathered near enemy lines. </a:t>
            </a:r>
            <a:endParaRPr lang="en-US" sz="2600" dirty="0" smtClean="0"/>
          </a:p>
          <a:p>
            <a:r>
              <a:rPr lang="en-US" sz="2600" dirty="0" smtClean="0"/>
              <a:t>In </a:t>
            </a:r>
            <a:r>
              <a:rPr lang="en-US" sz="2600" dirty="0"/>
              <a:t>this way, </a:t>
            </a:r>
            <a:r>
              <a:rPr lang="en-US" sz="2600" i="1" dirty="0"/>
              <a:t>informational interdependence </a:t>
            </a:r>
            <a:r>
              <a:rPr lang="en-US" sz="2600" dirty="0"/>
              <a:t>is linked to </a:t>
            </a:r>
            <a:r>
              <a:rPr lang="en-US" sz="2600" i="1" dirty="0"/>
              <a:t>economic interdependence </a:t>
            </a:r>
            <a:r>
              <a:rPr lang="en-US" sz="2600" dirty="0"/>
              <a:t>and </a:t>
            </a:r>
            <a:r>
              <a:rPr lang="en-US" sz="2600" i="1" dirty="0"/>
              <a:t>military interdependence</a:t>
            </a:r>
            <a:r>
              <a:rPr lang="en-US" sz="2600" dirty="0"/>
              <a:t>. </a:t>
            </a:r>
            <a:endParaRPr lang="en-US" sz="2600" dirty="0" smtClean="0"/>
          </a:p>
          <a:p>
            <a:r>
              <a:rPr lang="en-US" sz="2600" dirty="0" smtClean="0"/>
              <a:t>The </a:t>
            </a:r>
            <a:r>
              <a:rPr lang="en-US" sz="2600" dirty="0"/>
              <a:t>exchange of military information is also critical to military interdependence. </a:t>
            </a:r>
            <a:endParaRPr lang="en-US" sz="2600" dirty="0" smtClean="0"/>
          </a:p>
          <a:p>
            <a:r>
              <a:rPr lang="en-US" sz="2600" dirty="0" smtClean="0"/>
              <a:t>There have been military alliances for thousands of years, and today, military </a:t>
            </a:r>
            <a:r>
              <a:rPr lang="en-US" sz="2600" dirty="0"/>
              <a:t>interdependence still plays a major role in international affairs. </a:t>
            </a:r>
            <a:endParaRPr lang="en-US" sz="2600" dirty="0" smtClean="0"/>
          </a:p>
          <a:p>
            <a:pPr lvl="1"/>
            <a:r>
              <a:rPr lang="en-US" dirty="0" smtClean="0"/>
              <a:t>For </a:t>
            </a:r>
            <a:r>
              <a:rPr lang="en-US" dirty="0"/>
              <a:t>example, the defense of Canada and the United States since the end of World War II has been based on the North Atlantic Treaty Organization (NATO) and North American Air Defense System (NORAD</a:t>
            </a:r>
            <a:r>
              <a:rPr lang="en-US" dirty="0" smtClean="0"/>
              <a:t>).</a:t>
            </a:r>
            <a:endParaRPr lang="en-US" dirty="0"/>
          </a:p>
        </p:txBody>
      </p:sp>
    </p:spTree>
    <p:extLst>
      <p:ext uri="{BB962C8B-B14F-4D97-AF65-F5344CB8AC3E}">
        <p14:creationId xmlns:p14="http://schemas.microsoft.com/office/powerpoint/2010/main" val="2565540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884278" cy="1499616"/>
          </a:xfrm>
        </p:spPr>
        <p:txBody>
          <a:bodyPr/>
          <a:lstStyle/>
          <a:p>
            <a:r>
              <a:rPr lang="en-US" dirty="0" smtClean="0"/>
              <a:t>Increased Contact</a:t>
            </a:r>
            <a:endParaRPr lang="en-US" dirty="0"/>
          </a:p>
        </p:txBody>
      </p:sp>
      <p:sp>
        <p:nvSpPr>
          <p:cNvPr id="3" name="Content Placeholder 2"/>
          <p:cNvSpPr>
            <a:spLocks noGrp="1"/>
          </p:cNvSpPr>
          <p:nvPr>
            <p:ph idx="1"/>
          </p:nvPr>
        </p:nvSpPr>
        <p:spPr>
          <a:xfrm>
            <a:off x="759854" y="2084832"/>
            <a:ext cx="10702343" cy="4431878"/>
          </a:xfrm>
        </p:spPr>
        <p:txBody>
          <a:bodyPr>
            <a:normAutofit/>
          </a:bodyPr>
          <a:lstStyle/>
          <a:p>
            <a:r>
              <a:rPr lang="en-US" sz="2600" dirty="0"/>
              <a:t>As global interdependence has expanded, the </a:t>
            </a:r>
            <a:r>
              <a:rPr lang="en-US" sz="2600" dirty="0" smtClean="0"/>
              <a:t>world community </a:t>
            </a:r>
            <a:r>
              <a:rPr lang="en-US" sz="2600" dirty="0"/>
              <a:t>has come into contact with cultures other </a:t>
            </a:r>
            <a:r>
              <a:rPr lang="en-US" sz="2600" dirty="0" smtClean="0"/>
              <a:t>than </a:t>
            </a:r>
            <a:r>
              <a:rPr lang="en-US" sz="2600" dirty="0"/>
              <a:t>its own. </a:t>
            </a:r>
            <a:r>
              <a:rPr lang="en-US" sz="2600" dirty="0"/>
              <a:t> </a:t>
            </a:r>
            <a:r>
              <a:rPr lang="en-US" sz="2600" dirty="0" smtClean="0"/>
              <a:t>As </a:t>
            </a:r>
            <a:r>
              <a:rPr lang="en-US" sz="2600" dirty="0"/>
              <a:t>a </a:t>
            </a:r>
            <a:r>
              <a:rPr lang="en-US" sz="2600" dirty="0" smtClean="0"/>
              <a:t>result:</a:t>
            </a:r>
          </a:p>
          <a:p>
            <a:pPr lvl="1"/>
            <a:r>
              <a:rPr lang="en-US" sz="2400" dirty="0"/>
              <a:t>T</a:t>
            </a:r>
            <a:r>
              <a:rPr lang="en-US" sz="2400" dirty="0" smtClean="0"/>
              <a:t>he </a:t>
            </a:r>
            <a:r>
              <a:rPr lang="en-US" sz="2400" dirty="0"/>
              <a:t>citizens of the world have </a:t>
            </a:r>
            <a:r>
              <a:rPr lang="en-US" sz="2400" dirty="0" smtClean="0"/>
              <a:t>integrated </a:t>
            </a:r>
            <a:r>
              <a:rPr lang="en-US" sz="2400" dirty="0"/>
              <a:t>parts of languages, arts, political institutions and sports. </a:t>
            </a:r>
            <a:endParaRPr lang="en-US" sz="2400" dirty="0"/>
          </a:p>
          <a:p>
            <a:pPr lvl="1"/>
            <a:r>
              <a:rPr lang="en-US" sz="2400" dirty="0" smtClean="0"/>
              <a:t>To </a:t>
            </a:r>
            <a:r>
              <a:rPr lang="en-US" sz="2400" dirty="0"/>
              <a:t>some extent, global contacts have broken down barriers, such as fear and ignorance. </a:t>
            </a:r>
            <a:endParaRPr lang="en-US" sz="2400" dirty="0"/>
          </a:p>
          <a:p>
            <a:pPr lvl="1"/>
            <a:r>
              <a:rPr lang="en-US" sz="2400" dirty="0" smtClean="0"/>
              <a:t>Stereotypes </a:t>
            </a:r>
            <a:r>
              <a:rPr lang="en-US" sz="2400" dirty="0"/>
              <a:t>have become less pronounced, and there has been an increased understanding and appreciation of different cultures, as well as cultural enrichment. </a:t>
            </a:r>
            <a:endParaRPr lang="en-US" sz="2400" dirty="0" smtClean="0"/>
          </a:p>
          <a:p>
            <a:r>
              <a:rPr lang="en-US" sz="2600" dirty="0" smtClean="0"/>
              <a:t>Increased </a:t>
            </a:r>
            <a:r>
              <a:rPr lang="en-US" sz="2600" dirty="0"/>
              <a:t>global contacts have had some negative </a:t>
            </a:r>
            <a:r>
              <a:rPr lang="en-US" sz="2600" dirty="0" smtClean="0"/>
              <a:t>aspects:</a:t>
            </a:r>
          </a:p>
          <a:p>
            <a:pPr lvl="1"/>
            <a:r>
              <a:rPr lang="en-US" sz="2400" dirty="0" smtClean="0"/>
              <a:t>Increased </a:t>
            </a:r>
            <a:r>
              <a:rPr lang="en-US" sz="2400" dirty="0"/>
              <a:t>risks of world </a:t>
            </a:r>
            <a:r>
              <a:rPr lang="en-US" sz="2400" dirty="0" smtClean="0"/>
              <a:t>war</a:t>
            </a:r>
          </a:p>
          <a:p>
            <a:pPr lvl="1"/>
            <a:r>
              <a:rPr lang="en-US" sz="2400" dirty="0" smtClean="0"/>
              <a:t>global </a:t>
            </a:r>
            <a:r>
              <a:rPr lang="en-US" sz="2400" dirty="0"/>
              <a:t>economic </a:t>
            </a:r>
            <a:r>
              <a:rPr lang="en-US" sz="2400" dirty="0" smtClean="0"/>
              <a:t>depressions</a:t>
            </a:r>
            <a:endParaRPr lang="en-US" sz="2400" dirty="0"/>
          </a:p>
        </p:txBody>
      </p:sp>
    </p:spTree>
    <p:extLst>
      <p:ext uri="{BB962C8B-B14F-4D97-AF65-F5344CB8AC3E}">
        <p14:creationId xmlns:p14="http://schemas.microsoft.com/office/powerpoint/2010/main" val="209555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Globalization</a:t>
            </a:r>
            <a:endParaRPr lang="en-US" dirty="0"/>
          </a:p>
        </p:txBody>
      </p:sp>
      <p:sp>
        <p:nvSpPr>
          <p:cNvPr id="3" name="Content Placeholder 2"/>
          <p:cNvSpPr>
            <a:spLocks noGrp="1"/>
          </p:cNvSpPr>
          <p:nvPr>
            <p:ph idx="1"/>
          </p:nvPr>
        </p:nvSpPr>
        <p:spPr>
          <a:xfrm>
            <a:off x="721218" y="2084832"/>
            <a:ext cx="10599312" cy="4224528"/>
          </a:xfrm>
        </p:spPr>
        <p:txBody>
          <a:bodyPr>
            <a:normAutofit lnSpcReduction="10000"/>
          </a:bodyPr>
          <a:lstStyle/>
          <a:p>
            <a:r>
              <a:rPr lang="en-US" sz="3200" dirty="0"/>
              <a:t>The spread of businesses (often American ones) around the world is a symptom of globalization; with it go common business practices and </a:t>
            </a:r>
            <a:r>
              <a:rPr lang="en-US" sz="3200" dirty="0" smtClean="0"/>
              <a:t>values.</a:t>
            </a:r>
          </a:p>
          <a:p>
            <a:pPr lvl="1"/>
            <a:r>
              <a:rPr lang="en-US" sz="2800" dirty="0" smtClean="0"/>
              <a:t>Uniforms </a:t>
            </a:r>
            <a:r>
              <a:rPr lang="en-US" sz="2800" dirty="0"/>
              <a:t>and store architecture are </a:t>
            </a:r>
            <a:r>
              <a:rPr lang="en-US" sz="2800" dirty="0" smtClean="0"/>
              <a:t/>
            </a:r>
            <a:br>
              <a:rPr lang="en-US" sz="2800" dirty="0" smtClean="0"/>
            </a:br>
            <a:r>
              <a:rPr lang="en-US" sz="2800" dirty="0" smtClean="0"/>
              <a:t>standardized </a:t>
            </a:r>
            <a:r>
              <a:rPr lang="en-US" sz="2800" dirty="0"/>
              <a:t>worldwide. </a:t>
            </a:r>
            <a:endParaRPr lang="en-US" sz="2800" dirty="0"/>
          </a:p>
          <a:p>
            <a:pPr lvl="1"/>
            <a:r>
              <a:rPr lang="en-US" sz="2800" dirty="0" smtClean="0"/>
              <a:t>Imported </a:t>
            </a:r>
            <a:r>
              <a:rPr lang="en-US" sz="2800" dirty="0"/>
              <a:t>products often push local </a:t>
            </a:r>
            <a:r>
              <a:rPr lang="en-US" sz="2800" dirty="0" smtClean="0"/>
              <a:t/>
            </a:r>
            <a:br>
              <a:rPr lang="en-US" sz="2800" dirty="0" smtClean="0"/>
            </a:br>
            <a:r>
              <a:rPr lang="en-US" sz="2800" dirty="0" smtClean="0"/>
              <a:t>ones </a:t>
            </a:r>
            <a:r>
              <a:rPr lang="en-US" sz="2800" dirty="0"/>
              <a:t>out of the market. </a:t>
            </a:r>
            <a:endParaRPr lang="en-US" sz="2800" dirty="0" smtClean="0"/>
          </a:p>
          <a:p>
            <a:pPr lvl="1"/>
            <a:r>
              <a:rPr lang="en-US" sz="2800" dirty="0" smtClean="0"/>
              <a:t>The result is the growth of what some </a:t>
            </a:r>
            <a:br>
              <a:rPr lang="en-US" sz="2800" dirty="0" smtClean="0"/>
            </a:br>
            <a:r>
              <a:rPr lang="en-US" sz="2800" dirty="0" smtClean="0"/>
              <a:t>have called the </a:t>
            </a:r>
            <a:r>
              <a:rPr lang="en-US" sz="2800" i="1" dirty="0" smtClean="0"/>
              <a:t>Coca-Cola culture </a:t>
            </a:r>
            <a:r>
              <a:rPr lang="en-US" sz="2800" dirty="0" smtClean="0"/>
              <a:t>– </a:t>
            </a:r>
            <a:br>
              <a:rPr lang="en-US" sz="2800" dirty="0" smtClean="0"/>
            </a:br>
            <a:r>
              <a:rPr lang="en-US" sz="2800" dirty="0" smtClean="0"/>
              <a:t>a standardized culture based on the </a:t>
            </a:r>
            <a:br>
              <a:rPr lang="en-US" sz="2800" dirty="0" smtClean="0"/>
            </a:br>
            <a:r>
              <a:rPr lang="en-US" sz="2800" dirty="0" smtClean="0"/>
              <a:t>consumption </a:t>
            </a:r>
            <a:r>
              <a:rPr lang="en-US" sz="2800" dirty="0"/>
              <a:t>of non-essential goods</a:t>
            </a:r>
            <a:r>
              <a:rPr lang="en-US" sz="2800" dirty="0" smtClean="0"/>
              <a:t>.</a:t>
            </a:r>
            <a:endParaRPr lang="en-US" sz="2800" dirty="0"/>
          </a:p>
        </p:txBody>
      </p:sp>
      <p:pic>
        <p:nvPicPr>
          <p:cNvPr id="4" name="Picture 3"/>
          <p:cNvPicPr>
            <a:picLocks noChangeAspect="1"/>
          </p:cNvPicPr>
          <p:nvPr/>
        </p:nvPicPr>
        <p:blipFill>
          <a:blip r:embed="rId2"/>
          <a:stretch>
            <a:fillRect/>
          </a:stretch>
        </p:blipFill>
        <p:spPr>
          <a:xfrm>
            <a:off x="6918031" y="3149472"/>
            <a:ext cx="4582718" cy="2953826"/>
          </a:xfrm>
          <a:prstGeom prst="rect">
            <a:avLst/>
          </a:prstGeom>
        </p:spPr>
      </p:pic>
    </p:spTree>
    <p:extLst>
      <p:ext uri="{BB962C8B-B14F-4D97-AF65-F5344CB8AC3E}">
        <p14:creationId xmlns:p14="http://schemas.microsoft.com/office/powerpoint/2010/main" val="1638520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&amp; Cons</a:t>
            </a:r>
            <a:endParaRPr lang="en-US" dirty="0"/>
          </a:p>
        </p:txBody>
      </p:sp>
      <p:sp>
        <p:nvSpPr>
          <p:cNvPr id="3" name="Content Placeholder 2"/>
          <p:cNvSpPr>
            <a:spLocks noGrp="1"/>
          </p:cNvSpPr>
          <p:nvPr>
            <p:ph idx="1"/>
          </p:nvPr>
        </p:nvSpPr>
        <p:spPr>
          <a:xfrm>
            <a:off x="1024128" y="2084831"/>
            <a:ext cx="9720073" cy="4444757"/>
          </a:xfrm>
        </p:spPr>
        <p:txBody>
          <a:bodyPr>
            <a:normAutofit lnSpcReduction="10000"/>
          </a:bodyPr>
          <a:lstStyle/>
          <a:p>
            <a:r>
              <a:rPr lang="en-US" sz="3000" dirty="0"/>
              <a:t>Pros: </a:t>
            </a:r>
          </a:p>
          <a:p>
            <a:pPr lvl="1"/>
            <a:r>
              <a:rPr lang="en-US" sz="2600" dirty="0"/>
              <a:t>Jobs it creation</a:t>
            </a:r>
          </a:p>
          <a:p>
            <a:pPr lvl="1"/>
            <a:r>
              <a:rPr lang="en-US" sz="2600" dirty="0"/>
              <a:t>New businesses it opens. </a:t>
            </a:r>
          </a:p>
          <a:p>
            <a:pPr lvl="1"/>
            <a:r>
              <a:rPr lang="en-US" sz="2600" dirty="0"/>
              <a:t>The resources of large companies make it possible to operate where local business people could not afford the start up costs. </a:t>
            </a:r>
          </a:p>
          <a:p>
            <a:r>
              <a:rPr lang="en-US" sz="3000" dirty="0"/>
              <a:t>Cons</a:t>
            </a:r>
            <a:r>
              <a:rPr lang="en-US" dirty="0"/>
              <a:t>:</a:t>
            </a:r>
          </a:p>
          <a:p>
            <a:pPr lvl="1"/>
            <a:r>
              <a:rPr lang="en-US" sz="2600" dirty="0"/>
              <a:t>It stops local business development because small operators cannot compete with large, well-financed, multinational companies.</a:t>
            </a:r>
          </a:p>
          <a:p>
            <a:pPr lvl="1"/>
            <a:r>
              <a:rPr lang="en-US" sz="2600" dirty="0"/>
              <a:t>A share of profits always flows back to the multinational's home country, instead of benefiting the economy where the business is located</a:t>
            </a:r>
            <a:r>
              <a:rPr lang="en-US" sz="2600" dirty="0" smtClean="0"/>
              <a:t>.</a:t>
            </a:r>
            <a:endParaRPr lang="en-US" sz="2600" dirty="0"/>
          </a:p>
        </p:txBody>
      </p:sp>
    </p:spTree>
    <p:extLst>
      <p:ext uri="{BB962C8B-B14F-4D97-AF65-F5344CB8AC3E}">
        <p14:creationId xmlns:p14="http://schemas.microsoft.com/office/powerpoint/2010/main" val="1078713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a:t>
            </a:r>
            <a:r>
              <a:rPr lang="en-US" dirty="0" smtClean="0"/>
              <a:t>: </a:t>
            </a:r>
            <a:br>
              <a:rPr lang="en-US" dirty="0" smtClean="0"/>
            </a:br>
            <a:r>
              <a:rPr lang="en-US" dirty="0" smtClean="0"/>
              <a:t>Lab 113 on Wednesday &amp; Thursday</a:t>
            </a:r>
            <a:endParaRPr lang="en-US" dirty="0"/>
          </a:p>
        </p:txBody>
      </p:sp>
      <p:sp>
        <p:nvSpPr>
          <p:cNvPr id="3" name="Content Placeholder 2"/>
          <p:cNvSpPr>
            <a:spLocks noGrp="1"/>
          </p:cNvSpPr>
          <p:nvPr>
            <p:ph idx="1"/>
          </p:nvPr>
        </p:nvSpPr>
        <p:spPr>
          <a:xfrm>
            <a:off x="1024128" y="2285999"/>
            <a:ext cx="9720073" cy="4166315"/>
          </a:xfrm>
        </p:spPr>
        <p:txBody>
          <a:bodyPr/>
          <a:lstStyle/>
          <a:p>
            <a:r>
              <a:rPr lang="en-US" dirty="0" smtClean="0"/>
              <a:t>Part 1: "Top </a:t>
            </a:r>
            <a:r>
              <a:rPr lang="en-US" dirty="0"/>
              <a:t>Ten Global </a:t>
            </a:r>
            <a:r>
              <a:rPr lang="en-US" dirty="0" smtClean="0"/>
              <a:t>Problems“</a:t>
            </a:r>
          </a:p>
          <a:p>
            <a:r>
              <a:rPr lang="en-US" dirty="0" smtClean="0"/>
              <a:t>Part 2: Global Interdependence</a:t>
            </a:r>
          </a:p>
        </p:txBody>
      </p:sp>
    </p:spTree>
    <p:extLst>
      <p:ext uri="{BB962C8B-B14F-4D97-AF65-F5344CB8AC3E}">
        <p14:creationId xmlns:p14="http://schemas.microsoft.com/office/powerpoint/2010/main" val="154079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revolutions</a:t>
            </a:r>
            <a:endParaRPr lang="en-US" dirty="0"/>
          </a:p>
        </p:txBody>
      </p:sp>
      <p:sp>
        <p:nvSpPr>
          <p:cNvPr id="3" name="Content Placeholder 2"/>
          <p:cNvSpPr>
            <a:spLocks noGrp="1"/>
          </p:cNvSpPr>
          <p:nvPr>
            <p:ph idx="1"/>
          </p:nvPr>
        </p:nvSpPr>
        <p:spPr>
          <a:xfrm>
            <a:off x="1024127" y="2084832"/>
            <a:ext cx="9720073" cy="4394012"/>
          </a:xfrm>
        </p:spPr>
        <p:txBody>
          <a:bodyPr>
            <a:normAutofit/>
          </a:bodyPr>
          <a:lstStyle/>
          <a:p>
            <a:r>
              <a:rPr lang="en-US" dirty="0" smtClean="0"/>
              <a:t>Global Interdependence has expanded hand-in-hand </a:t>
            </a:r>
            <a:br>
              <a:rPr lang="en-US" dirty="0" smtClean="0"/>
            </a:br>
            <a:r>
              <a:rPr lang="en-US" dirty="0" smtClean="0"/>
              <a:t>with the growth of technology.</a:t>
            </a:r>
            <a:endParaRPr lang="en-US" dirty="0"/>
          </a:p>
          <a:p>
            <a:r>
              <a:rPr lang="en-US" dirty="0" smtClean="0"/>
              <a:t>Since the end of World War II (1945) the world has </a:t>
            </a:r>
            <a:br>
              <a:rPr lang="en-US" dirty="0" smtClean="0"/>
            </a:br>
            <a:r>
              <a:rPr lang="en-US" dirty="0" smtClean="0"/>
              <a:t>become a smaller place because of technological </a:t>
            </a:r>
            <a:br>
              <a:rPr lang="en-US" dirty="0" smtClean="0"/>
            </a:br>
            <a:r>
              <a:rPr lang="en-US" dirty="0" smtClean="0"/>
              <a:t>revolutions. (Communications and transportation)</a:t>
            </a:r>
          </a:p>
          <a:p>
            <a:r>
              <a:rPr lang="en-US" dirty="0" smtClean="0"/>
              <a:t>In a matter of hours or minutes, we can travel to</a:t>
            </a:r>
            <a:br>
              <a:rPr lang="en-US" dirty="0" smtClean="0"/>
            </a:br>
            <a:r>
              <a:rPr lang="en-US" dirty="0" smtClean="0"/>
              <a:t>destinations around the world that a century ago </a:t>
            </a:r>
            <a:br>
              <a:rPr lang="en-US" dirty="0" smtClean="0"/>
            </a:br>
            <a:r>
              <a:rPr lang="en-US" dirty="0" smtClean="0"/>
              <a:t>would have taken weeks or months!</a:t>
            </a:r>
          </a:p>
          <a:p>
            <a:pPr lvl="1"/>
            <a:r>
              <a:rPr lang="en-US" dirty="0" smtClean="0"/>
              <a:t>Space shuttles</a:t>
            </a:r>
          </a:p>
          <a:p>
            <a:pPr lvl="1"/>
            <a:r>
              <a:rPr lang="en-US" dirty="0" smtClean="0"/>
              <a:t>Supersonic aircraft</a:t>
            </a:r>
          </a:p>
          <a:p>
            <a:pPr lvl="1"/>
            <a:r>
              <a:rPr lang="en-US" dirty="0" smtClean="0"/>
              <a:t>Automobiles</a:t>
            </a:r>
          </a:p>
          <a:p>
            <a:pPr lvl="1"/>
            <a:r>
              <a:rPr lang="en-US" dirty="0" smtClean="0"/>
              <a:t>Multi-lane highways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4350" y="1031718"/>
            <a:ext cx="3876675" cy="5000625"/>
          </a:xfrm>
          <a:prstGeom prst="rect">
            <a:avLst/>
          </a:prstGeom>
        </p:spPr>
      </p:pic>
    </p:spTree>
    <p:extLst>
      <p:ext uri="{BB962C8B-B14F-4D97-AF65-F5344CB8AC3E}">
        <p14:creationId xmlns:p14="http://schemas.microsoft.com/office/powerpoint/2010/main" val="3237241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communication</a:t>
            </a:r>
            <a:endParaRPr lang="en-US" dirty="0"/>
          </a:p>
        </p:txBody>
      </p:sp>
      <p:sp>
        <p:nvSpPr>
          <p:cNvPr id="3" name="Content Placeholder 2"/>
          <p:cNvSpPr>
            <a:spLocks noGrp="1"/>
          </p:cNvSpPr>
          <p:nvPr>
            <p:ph idx="1"/>
          </p:nvPr>
        </p:nvSpPr>
        <p:spPr>
          <a:xfrm>
            <a:off x="1024128" y="2084832"/>
            <a:ext cx="9922914" cy="4224528"/>
          </a:xfrm>
        </p:spPr>
        <p:txBody>
          <a:bodyPr/>
          <a:lstStyle/>
          <a:p>
            <a:r>
              <a:rPr lang="en-US" dirty="0"/>
              <a:t>Transistor radio and TV made the world reachable (in the 1950s and </a:t>
            </a:r>
            <a:r>
              <a:rPr lang="en-US" dirty="0" smtClean="0"/>
              <a:t>1960s) </a:t>
            </a:r>
          </a:p>
          <a:p>
            <a:r>
              <a:rPr lang="en-US" dirty="0" smtClean="0"/>
              <a:t>In </a:t>
            </a:r>
            <a:r>
              <a:rPr lang="en-US" dirty="0"/>
              <a:t>the past two </a:t>
            </a:r>
            <a:r>
              <a:rPr lang="en-US" dirty="0" smtClean="0"/>
              <a:t>decades global communication has become virtually instantaneous with:</a:t>
            </a:r>
          </a:p>
          <a:p>
            <a:pPr lvl="1"/>
            <a:r>
              <a:rPr lang="en-US" dirty="0" smtClean="0"/>
              <a:t>Satellite communications</a:t>
            </a:r>
          </a:p>
          <a:p>
            <a:pPr lvl="1"/>
            <a:r>
              <a:rPr lang="en-US" dirty="0" smtClean="0"/>
              <a:t>Cell phones</a:t>
            </a:r>
            <a:endParaRPr lang="en-US" dirty="0"/>
          </a:p>
          <a:p>
            <a:pPr lvl="1"/>
            <a:r>
              <a:rPr lang="en-US" dirty="0"/>
              <a:t>F</a:t>
            </a:r>
            <a:r>
              <a:rPr lang="en-US" dirty="0" smtClean="0"/>
              <a:t>ax machines</a:t>
            </a:r>
          </a:p>
          <a:p>
            <a:pPr lvl="1"/>
            <a:r>
              <a:rPr lang="en-US" dirty="0" smtClean="0"/>
              <a:t>Personal computers</a:t>
            </a:r>
          </a:p>
          <a:p>
            <a:pPr lvl="1"/>
            <a:r>
              <a:rPr lang="en-US" dirty="0" smtClean="0"/>
              <a:t>The internet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4594" y="3234147"/>
            <a:ext cx="7406543" cy="3276381"/>
          </a:xfrm>
          <a:prstGeom prst="rect">
            <a:avLst/>
          </a:prstGeom>
        </p:spPr>
      </p:pic>
    </p:spTree>
    <p:extLst>
      <p:ext uri="{BB962C8B-B14F-4D97-AF65-F5344CB8AC3E}">
        <p14:creationId xmlns:p14="http://schemas.microsoft.com/office/powerpoint/2010/main" val="3856582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Telecommunication Revolution</a:t>
            </a:r>
            <a:endParaRPr lang="en-US" dirty="0"/>
          </a:p>
        </p:txBody>
      </p:sp>
      <p:sp>
        <p:nvSpPr>
          <p:cNvPr id="3" name="Content Placeholder 2"/>
          <p:cNvSpPr>
            <a:spLocks noGrp="1"/>
          </p:cNvSpPr>
          <p:nvPr>
            <p:ph idx="1"/>
          </p:nvPr>
        </p:nvSpPr>
        <p:spPr/>
        <p:txBody>
          <a:bodyPr/>
          <a:lstStyle/>
          <a:p>
            <a:r>
              <a:rPr lang="en-US" dirty="0"/>
              <a:t>One of the first individuals to recognize this </a:t>
            </a:r>
            <a:r>
              <a:rPr lang="en-US" dirty="0" smtClean="0"/>
              <a:t>revolution was a Canadian, </a:t>
            </a:r>
            <a:r>
              <a:rPr lang="en-US" b="1" dirty="0"/>
              <a:t>Marshall </a:t>
            </a:r>
            <a:r>
              <a:rPr lang="en-US" b="1" dirty="0" smtClean="0"/>
              <a:t>McLuhan</a:t>
            </a:r>
            <a:r>
              <a:rPr lang="en-US" dirty="0" smtClean="0"/>
              <a:t>.</a:t>
            </a:r>
            <a:endParaRPr lang="en-US" dirty="0"/>
          </a:p>
          <a:p>
            <a:pPr lvl="1"/>
            <a:r>
              <a:rPr lang="en-US" dirty="0"/>
              <a:t>A</a:t>
            </a:r>
            <a:r>
              <a:rPr lang="en-US" dirty="0" smtClean="0"/>
              <a:t>n </a:t>
            </a:r>
            <a:r>
              <a:rPr lang="en-US" dirty="0"/>
              <a:t>English professor and director of the Center for Culture and Technology at the University of Toronto during the 1960s</a:t>
            </a:r>
            <a:r>
              <a:rPr lang="en-US" dirty="0" smtClean="0"/>
              <a:t>.</a:t>
            </a:r>
          </a:p>
          <a:p>
            <a:r>
              <a:rPr lang="en-US" dirty="0" smtClean="0"/>
              <a:t>His </a:t>
            </a:r>
            <a:r>
              <a:rPr lang="en-US" dirty="0"/>
              <a:t>contributions to the field of communications made him one of </a:t>
            </a:r>
            <a:r>
              <a:rPr lang="en-US" dirty="0" smtClean="0"/>
              <a:t/>
            </a:r>
            <a:br>
              <a:rPr lang="en-US" dirty="0" smtClean="0"/>
            </a:br>
            <a:r>
              <a:rPr lang="en-US" dirty="0" smtClean="0"/>
              <a:t>the </a:t>
            </a:r>
            <a:r>
              <a:rPr lang="en-US" dirty="0"/>
              <a:t>most influential communications theorists of the 20th century</a:t>
            </a:r>
            <a:r>
              <a:rPr lang="en-US" dirty="0" smtClean="0"/>
              <a:t>.</a:t>
            </a:r>
          </a:p>
          <a:p>
            <a:r>
              <a:rPr lang="en-US" sz="1800" dirty="0">
                <a:hlinkClick r:id="rId2"/>
              </a:rPr>
              <a:t>https://www.historicacanada.ca/content/heritage-minutes/marshall-mcluhan?media_type=41&amp;media_category</a:t>
            </a:r>
            <a:r>
              <a:rPr lang="en-US" sz="1800" dirty="0" smtClean="0"/>
              <a:t>= </a:t>
            </a:r>
          </a:p>
          <a:p>
            <a:r>
              <a:rPr lang="en-US" dirty="0" smtClean="0"/>
              <a:t>*Media (or singular medium) is </a:t>
            </a:r>
            <a:r>
              <a:rPr lang="en-US" dirty="0"/>
              <a:t>the collective </a:t>
            </a:r>
            <a:r>
              <a:rPr lang="en-US" b="1" dirty="0" smtClean="0"/>
              <a:t>communication</a:t>
            </a:r>
            <a:br>
              <a:rPr lang="en-US" b="1" dirty="0" smtClean="0"/>
            </a:br>
            <a:r>
              <a:rPr lang="en-US" dirty="0" smtClean="0"/>
              <a:t>outlets </a:t>
            </a:r>
            <a:r>
              <a:rPr lang="en-US" dirty="0"/>
              <a:t>or tools that are used to store and deliver information </a:t>
            </a:r>
            <a:r>
              <a:rPr lang="en-US" dirty="0" smtClean="0"/>
              <a:t/>
            </a:r>
            <a:br>
              <a:rPr lang="en-US" dirty="0" smtClean="0"/>
            </a:br>
            <a:r>
              <a:rPr lang="en-US" dirty="0" smtClean="0"/>
              <a:t>or </a:t>
            </a:r>
            <a:r>
              <a:rPr lang="en-US" dirty="0"/>
              <a:t>data.</a:t>
            </a:r>
          </a:p>
        </p:txBody>
      </p:sp>
      <p:pic>
        <p:nvPicPr>
          <p:cNvPr id="4" name="Picture 3"/>
          <p:cNvPicPr>
            <a:picLocks noChangeAspect="1"/>
          </p:cNvPicPr>
          <p:nvPr/>
        </p:nvPicPr>
        <p:blipFill>
          <a:blip r:embed="rId3"/>
          <a:stretch>
            <a:fillRect/>
          </a:stretch>
        </p:blipFill>
        <p:spPr>
          <a:xfrm>
            <a:off x="8632399" y="3679802"/>
            <a:ext cx="3324225" cy="2924175"/>
          </a:xfrm>
          <a:prstGeom prst="rect">
            <a:avLst/>
          </a:prstGeom>
        </p:spPr>
      </p:pic>
    </p:spTree>
    <p:extLst>
      <p:ext uri="{BB962C8B-B14F-4D97-AF65-F5344CB8AC3E}">
        <p14:creationId xmlns:p14="http://schemas.microsoft.com/office/powerpoint/2010/main" val="2425940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Medium is the Message:</a:t>
            </a:r>
            <a:br>
              <a:rPr lang="en-US" dirty="0" smtClean="0"/>
            </a:br>
            <a:r>
              <a:rPr lang="en-US" sz="3600" dirty="0" smtClean="0"/>
              <a:t>Assignment</a:t>
            </a:r>
            <a:endParaRPr lang="en-US" sz="3600" dirty="0"/>
          </a:p>
        </p:txBody>
      </p:sp>
      <p:sp>
        <p:nvSpPr>
          <p:cNvPr id="3" name="Content Placeholder 2"/>
          <p:cNvSpPr>
            <a:spLocks noGrp="1"/>
          </p:cNvSpPr>
          <p:nvPr>
            <p:ph idx="1"/>
          </p:nvPr>
        </p:nvSpPr>
        <p:spPr>
          <a:xfrm>
            <a:off x="1024128" y="2084832"/>
            <a:ext cx="9720073" cy="4224528"/>
          </a:xfrm>
        </p:spPr>
        <p:txBody>
          <a:bodyPr/>
          <a:lstStyle/>
          <a:p>
            <a:r>
              <a:rPr lang="en-US" dirty="0"/>
              <a:t>Write a </a:t>
            </a:r>
            <a:r>
              <a:rPr lang="en-US" dirty="0" smtClean="0"/>
              <a:t>paragraph (about </a:t>
            </a:r>
            <a:r>
              <a:rPr lang="en-US" dirty="0"/>
              <a:t>300 </a:t>
            </a:r>
            <a:r>
              <a:rPr lang="en-US" dirty="0" smtClean="0"/>
              <a:t>words) </a:t>
            </a:r>
            <a:r>
              <a:rPr lang="en-US" dirty="0"/>
              <a:t>describing </a:t>
            </a:r>
            <a:r>
              <a:rPr lang="en-US" dirty="0" smtClean="0"/>
              <a:t>what</a:t>
            </a:r>
            <a:br>
              <a:rPr lang="en-US" dirty="0" smtClean="0"/>
            </a:br>
            <a:r>
              <a:rPr lang="en-US" b="1" dirty="0" smtClean="0"/>
              <a:t>medium</a:t>
            </a:r>
            <a:r>
              <a:rPr lang="en-US" dirty="0" smtClean="0"/>
              <a:t> </a:t>
            </a:r>
            <a:r>
              <a:rPr lang="en-US" dirty="0"/>
              <a:t>you think is the most important for you and why. </a:t>
            </a:r>
            <a:r>
              <a:rPr lang="en-US" dirty="0" smtClean="0"/>
              <a:t/>
            </a:r>
            <a:br>
              <a:rPr lang="en-US" dirty="0" smtClean="0"/>
            </a:br>
            <a:r>
              <a:rPr lang="en-US" dirty="0" smtClean="0"/>
              <a:t>Be </a:t>
            </a:r>
            <a:r>
              <a:rPr lang="en-US" dirty="0"/>
              <a:t>specific. </a:t>
            </a:r>
            <a:endParaRPr lang="en-US" dirty="0" smtClean="0"/>
          </a:p>
          <a:p>
            <a:pPr lvl="1"/>
            <a:r>
              <a:rPr lang="en-US" sz="2000" dirty="0" smtClean="0"/>
              <a:t>Many </a:t>
            </a:r>
            <a:r>
              <a:rPr lang="en-US" sz="2000" dirty="0"/>
              <a:t>devices can be used in multiple ways. </a:t>
            </a:r>
            <a:endParaRPr lang="en-US" sz="2000" dirty="0" smtClean="0"/>
          </a:p>
          <a:p>
            <a:pPr lvl="1"/>
            <a:r>
              <a:rPr lang="en-US" sz="2000" dirty="0" smtClean="0"/>
              <a:t>Pick </a:t>
            </a:r>
            <a:r>
              <a:rPr lang="en-US" sz="2000" dirty="0"/>
              <a:t>the one communication tool, such as texting or Twitter, that you think is the most important</a:t>
            </a:r>
            <a:r>
              <a:rPr lang="en-US" sz="2000" dirty="0" smtClean="0"/>
              <a:t>.</a:t>
            </a:r>
          </a:p>
          <a:p>
            <a:pPr lvl="1"/>
            <a:r>
              <a:rPr lang="en-US" sz="2000" dirty="0" smtClean="0"/>
              <a:t>How </a:t>
            </a:r>
            <a:r>
              <a:rPr lang="en-US" sz="2000" dirty="0"/>
              <a:t>does this medium influence the message that is being sent? </a:t>
            </a:r>
            <a:endParaRPr lang="en-US" sz="2000" dirty="0" smtClean="0"/>
          </a:p>
          <a:p>
            <a:pPr lvl="1"/>
            <a:r>
              <a:rPr lang="en-US" sz="2000" dirty="0" smtClean="0"/>
              <a:t>Who </a:t>
            </a:r>
            <a:r>
              <a:rPr lang="en-US" sz="2000" dirty="0"/>
              <a:t>are you usually communicating with? </a:t>
            </a:r>
            <a:endParaRPr lang="en-US" sz="2000" dirty="0" smtClean="0"/>
          </a:p>
          <a:p>
            <a:pPr lvl="1"/>
            <a:r>
              <a:rPr lang="en-US" sz="2000" dirty="0" smtClean="0"/>
              <a:t>Would </a:t>
            </a:r>
            <a:r>
              <a:rPr lang="en-US" sz="2000" dirty="0"/>
              <a:t>you pick a different tool to communicate with other people? </a:t>
            </a:r>
            <a:endParaRPr lang="en-US" sz="2000" dirty="0" smtClean="0"/>
          </a:p>
          <a:p>
            <a:pPr lvl="1"/>
            <a:r>
              <a:rPr lang="en-US" sz="2000" dirty="0" smtClean="0"/>
              <a:t>Has </a:t>
            </a:r>
            <a:r>
              <a:rPr lang="en-US" sz="2000" dirty="0"/>
              <a:t>your choice resulted in today's young people having more or less contact with each other than your parents did when they were teenagers? </a:t>
            </a:r>
            <a:endParaRPr lang="en-US" sz="2000" dirty="0" smtClean="0"/>
          </a:p>
          <a:p>
            <a:pPr lvl="1"/>
            <a:r>
              <a:rPr lang="en-US" sz="2000" dirty="0" smtClean="0"/>
              <a:t>Remember </a:t>
            </a:r>
            <a:r>
              <a:rPr lang="en-US" sz="2000" dirty="0"/>
              <a:t>to give reasons and specific examples to support your positions. </a:t>
            </a:r>
            <a:endParaRPr lang="en-US" sz="2000" dirty="0" smtClean="0"/>
          </a:p>
        </p:txBody>
      </p:sp>
      <p:pic>
        <p:nvPicPr>
          <p:cNvPr id="5" name="Picture 4"/>
          <p:cNvPicPr>
            <a:picLocks noChangeAspect="1"/>
          </p:cNvPicPr>
          <p:nvPr/>
        </p:nvPicPr>
        <p:blipFill>
          <a:blip r:embed="rId2"/>
          <a:stretch>
            <a:fillRect/>
          </a:stretch>
        </p:blipFill>
        <p:spPr>
          <a:xfrm>
            <a:off x="7534140" y="385965"/>
            <a:ext cx="3322749" cy="2986268"/>
          </a:xfrm>
          <a:prstGeom prst="rect">
            <a:avLst/>
          </a:prstGeom>
        </p:spPr>
      </p:pic>
    </p:spTree>
    <p:extLst>
      <p:ext uri="{BB962C8B-B14F-4D97-AF65-F5344CB8AC3E}">
        <p14:creationId xmlns:p14="http://schemas.microsoft.com/office/powerpoint/2010/main" val="1189623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Global Village</a:t>
            </a:r>
            <a:endParaRPr lang="en-US" dirty="0"/>
          </a:p>
        </p:txBody>
      </p:sp>
      <p:sp>
        <p:nvSpPr>
          <p:cNvPr id="3" name="Content Placeholder 2"/>
          <p:cNvSpPr>
            <a:spLocks noGrp="1"/>
          </p:cNvSpPr>
          <p:nvPr>
            <p:ph idx="1"/>
          </p:nvPr>
        </p:nvSpPr>
        <p:spPr>
          <a:xfrm>
            <a:off x="656823" y="2084832"/>
            <a:ext cx="10599311" cy="4573544"/>
          </a:xfrm>
        </p:spPr>
        <p:txBody>
          <a:bodyPr>
            <a:normAutofit/>
          </a:bodyPr>
          <a:lstStyle/>
          <a:p>
            <a:r>
              <a:rPr lang="en-US" sz="3000" dirty="0"/>
              <a:t>Arguably, global culture in the 1980s was shaped by </a:t>
            </a:r>
            <a:r>
              <a:rPr lang="en-US" sz="3000" dirty="0" smtClean="0"/>
              <a:t/>
            </a:r>
            <a:br>
              <a:rPr lang="en-US" sz="3000" dirty="0" smtClean="0"/>
            </a:br>
            <a:r>
              <a:rPr lang="en-US" sz="3000" dirty="0" smtClean="0"/>
              <a:t>television</a:t>
            </a:r>
            <a:r>
              <a:rPr lang="en-US" sz="3000" dirty="0"/>
              <a:t>. </a:t>
            </a:r>
            <a:endParaRPr lang="en-US" sz="3000" dirty="0" smtClean="0"/>
          </a:p>
          <a:p>
            <a:r>
              <a:rPr lang="en-US" sz="3000" dirty="0" smtClean="0"/>
              <a:t>McLuhan </a:t>
            </a:r>
            <a:r>
              <a:rPr lang="en-US" sz="3000" dirty="0"/>
              <a:t>also believed that the linking of electronic information </a:t>
            </a:r>
            <a:r>
              <a:rPr lang="en-US" sz="3000" dirty="0" smtClean="0"/>
              <a:t/>
            </a:r>
            <a:br>
              <a:rPr lang="en-US" sz="3000" dirty="0" smtClean="0"/>
            </a:br>
            <a:r>
              <a:rPr lang="en-US" sz="3000" dirty="0" smtClean="0"/>
              <a:t>media </a:t>
            </a:r>
            <a:r>
              <a:rPr lang="en-US" sz="3000" dirty="0"/>
              <a:t>would create an interconnected "Global Village". </a:t>
            </a:r>
          </a:p>
          <a:p>
            <a:r>
              <a:rPr lang="en-US" sz="3000" dirty="0" smtClean="0"/>
              <a:t>Advances </a:t>
            </a:r>
            <a:r>
              <a:rPr lang="en-US" sz="3000" dirty="0"/>
              <a:t>in technology help people all over the world to have better access to each other and, in a sense, </a:t>
            </a:r>
            <a:r>
              <a:rPr lang="en-US" sz="3000" u="sng" dirty="0"/>
              <a:t>make our planet smaller than it is</a:t>
            </a:r>
            <a:r>
              <a:rPr lang="en-US" sz="3000" dirty="0"/>
              <a:t>.</a:t>
            </a:r>
          </a:p>
          <a:p>
            <a:r>
              <a:rPr lang="en-US" sz="3000" dirty="0" smtClean="0"/>
              <a:t>The </a:t>
            </a:r>
            <a:r>
              <a:rPr lang="en-US" sz="3000" dirty="0"/>
              <a:t>"Global Village" is shaped by electronic media, transportation can also be considered a factor in the creation of a "global village</a:t>
            </a:r>
            <a:r>
              <a:rPr lang="en-US" sz="3000" dirty="0" smtClean="0"/>
              <a:t>".</a:t>
            </a:r>
            <a:endParaRPr lang="en-US" sz="3000" dirty="0"/>
          </a:p>
        </p:txBody>
      </p:sp>
      <p:pic>
        <p:nvPicPr>
          <p:cNvPr id="4" name="Picture 3"/>
          <p:cNvPicPr>
            <a:picLocks noChangeAspect="1"/>
          </p:cNvPicPr>
          <p:nvPr/>
        </p:nvPicPr>
        <p:blipFill>
          <a:blip r:embed="rId2"/>
          <a:stretch>
            <a:fillRect/>
          </a:stretch>
        </p:blipFill>
        <p:spPr>
          <a:xfrm>
            <a:off x="9033187" y="263244"/>
            <a:ext cx="2857500" cy="2714625"/>
          </a:xfrm>
          <a:prstGeom prst="rect">
            <a:avLst/>
          </a:prstGeom>
        </p:spPr>
      </p:pic>
    </p:spTree>
    <p:extLst>
      <p:ext uri="{BB962C8B-B14F-4D97-AF65-F5344CB8AC3E}">
        <p14:creationId xmlns:p14="http://schemas.microsoft.com/office/powerpoint/2010/main" val="127006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Global Interdependence</a:t>
            </a:r>
            <a:endParaRPr lang="en-US" dirty="0"/>
          </a:p>
        </p:txBody>
      </p:sp>
      <p:sp>
        <p:nvSpPr>
          <p:cNvPr id="3" name="Content Placeholder 2"/>
          <p:cNvSpPr>
            <a:spLocks noGrp="1"/>
          </p:cNvSpPr>
          <p:nvPr>
            <p:ph idx="1"/>
          </p:nvPr>
        </p:nvSpPr>
        <p:spPr>
          <a:xfrm>
            <a:off x="746976" y="1893193"/>
            <a:ext cx="10805374" cy="4675031"/>
          </a:xfrm>
        </p:spPr>
        <p:txBody>
          <a:bodyPr>
            <a:normAutofit/>
          </a:bodyPr>
          <a:lstStyle/>
          <a:p>
            <a:r>
              <a:rPr lang="en-US" sz="2800" b="1" dirty="0" smtClean="0"/>
              <a:t>Global interdependence</a:t>
            </a:r>
            <a:r>
              <a:rPr lang="en-US" sz="2800" dirty="0" smtClean="0"/>
              <a:t>: the </a:t>
            </a:r>
            <a:r>
              <a:rPr lang="en-US" sz="2800" dirty="0"/>
              <a:t>mutual reliance of two or more countries upon each other for basic goods and services. </a:t>
            </a:r>
            <a:endParaRPr lang="en-US" sz="2800" dirty="0" smtClean="0"/>
          </a:p>
          <a:p>
            <a:endParaRPr lang="en-US" sz="800" dirty="0" smtClean="0"/>
          </a:p>
          <a:p>
            <a:pPr lvl="1"/>
            <a:r>
              <a:rPr lang="en-US" sz="2800" i="1" dirty="0" smtClean="0"/>
              <a:t>Early humans</a:t>
            </a:r>
            <a:r>
              <a:rPr lang="en-US" sz="2800" dirty="0" smtClean="0"/>
              <a:t> - self-sufficient</a:t>
            </a:r>
            <a:r>
              <a:rPr lang="en-US" sz="2800" dirty="0"/>
              <a:t>, </a:t>
            </a:r>
            <a:r>
              <a:rPr lang="en-US" sz="2800" dirty="0" smtClean="0"/>
              <a:t>made </a:t>
            </a:r>
            <a:r>
              <a:rPr lang="en-US" sz="2800" dirty="0"/>
              <a:t>up of nomadic hunters and gatherers who roamed within very small areas. </a:t>
            </a:r>
            <a:endParaRPr lang="en-US" sz="2800" dirty="0" smtClean="0"/>
          </a:p>
          <a:p>
            <a:pPr lvl="1"/>
            <a:endParaRPr lang="en-US" sz="800" i="1" dirty="0" smtClean="0"/>
          </a:p>
          <a:p>
            <a:pPr lvl="1"/>
            <a:r>
              <a:rPr lang="en-US" sz="2800" i="1" dirty="0" smtClean="0"/>
              <a:t>Early </a:t>
            </a:r>
            <a:r>
              <a:rPr lang="en-US" sz="2800" i="1" dirty="0"/>
              <a:t>western </a:t>
            </a:r>
            <a:r>
              <a:rPr lang="en-US" sz="2800" i="1" dirty="0" smtClean="0"/>
              <a:t>civilization</a:t>
            </a:r>
            <a:r>
              <a:rPr lang="en-US" sz="2800" dirty="0"/>
              <a:t> </a:t>
            </a:r>
            <a:r>
              <a:rPr lang="en-US" sz="2800" dirty="0" smtClean="0"/>
              <a:t>-</a:t>
            </a:r>
            <a:r>
              <a:rPr lang="en-US" sz="2800" dirty="0" smtClean="0"/>
              <a:t> </a:t>
            </a:r>
            <a:r>
              <a:rPr lang="en-US" sz="2800" dirty="0"/>
              <a:t>trade, military and social relationships were confined to an area that for the most part, encircled the Mediterranean Sea. </a:t>
            </a:r>
            <a:endParaRPr lang="en-US" sz="2800" dirty="0" smtClean="0"/>
          </a:p>
          <a:p>
            <a:pPr lvl="1"/>
            <a:endParaRPr lang="en-US" sz="800" i="1" dirty="0" smtClean="0"/>
          </a:p>
          <a:p>
            <a:pPr lvl="1"/>
            <a:r>
              <a:rPr lang="en-US" sz="2800" i="1" dirty="0" smtClean="0"/>
              <a:t>Today</a:t>
            </a:r>
            <a:r>
              <a:rPr lang="en-US" sz="2800" dirty="0" smtClean="0"/>
              <a:t> – due to technological </a:t>
            </a:r>
            <a:r>
              <a:rPr lang="en-US" sz="2800" dirty="0"/>
              <a:t>advancements </a:t>
            </a:r>
            <a:r>
              <a:rPr lang="en-US" sz="2800" dirty="0" smtClean="0"/>
              <a:t>made since WWII global </a:t>
            </a:r>
            <a:r>
              <a:rPr lang="en-US" sz="2800" dirty="0"/>
              <a:t>communication and transportation </a:t>
            </a:r>
            <a:r>
              <a:rPr lang="en-US" sz="2800" dirty="0" smtClean="0"/>
              <a:t>are now </a:t>
            </a:r>
            <a:r>
              <a:rPr lang="en-US" sz="2800" u="sng" dirty="0" smtClean="0"/>
              <a:t>everyday </a:t>
            </a:r>
            <a:r>
              <a:rPr lang="en-US" sz="2800" u="sng" dirty="0"/>
              <a:t>events</a:t>
            </a:r>
            <a:r>
              <a:rPr lang="en-US" sz="2800" dirty="0" smtClean="0"/>
              <a:t>.</a:t>
            </a:r>
            <a:endParaRPr lang="en-US" sz="2800" dirty="0"/>
          </a:p>
        </p:txBody>
      </p:sp>
    </p:spTree>
    <p:extLst>
      <p:ext uri="{BB962C8B-B14F-4D97-AF65-F5344CB8AC3E}">
        <p14:creationId xmlns:p14="http://schemas.microsoft.com/office/powerpoint/2010/main" val="2625262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Interdependence</a:t>
            </a:r>
            <a:endParaRPr lang="en-US" dirty="0"/>
          </a:p>
        </p:txBody>
      </p:sp>
      <p:sp>
        <p:nvSpPr>
          <p:cNvPr id="3" name="Content Placeholder 2"/>
          <p:cNvSpPr>
            <a:spLocks noGrp="1"/>
          </p:cNvSpPr>
          <p:nvPr>
            <p:ph idx="1"/>
          </p:nvPr>
        </p:nvSpPr>
        <p:spPr>
          <a:xfrm>
            <a:off x="772732" y="1931831"/>
            <a:ext cx="10908406" cy="4636394"/>
          </a:xfrm>
        </p:spPr>
        <p:txBody>
          <a:bodyPr>
            <a:normAutofit lnSpcReduction="10000"/>
          </a:bodyPr>
          <a:lstStyle/>
          <a:p>
            <a:r>
              <a:rPr lang="en-US" sz="2800" dirty="0"/>
              <a:t>Today, global interdependence can be divided into the following seven types of </a:t>
            </a:r>
            <a:r>
              <a:rPr lang="en-US" sz="2800" dirty="0" smtClean="0"/>
              <a:t>interdependence:</a:t>
            </a:r>
          </a:p>
          <a:p>
            <a:pPr marL="585216" lvl="1" indent="-457200">
              <a:buFont typeface="+mj-lt"/>
              <a:buAutoNum type="arabicPeriod"/>
            </a:pPr>
            <a:r>
              <a:rPr lang="en-US" sz="2400" dirty="0" smtClean="0"/>
              <a:t>Technology</a:t>
            </a:r>
            <a:endParaRPr lang="en-US" sz="2400" dirty="0"/>
          </a:p>
          <a:p>
            <a:pPr marL="585216" lvl="1" indent="-457200">
              <a:buFont typeface="+mj-lt"/>
              <a:buAutoNum type="arabicPeriod"/>
            </a:pPr>
            <a:r>
              <a:rPr lang="en-US" sz="2400" dirty="0" smtClean="0"/>
              <a:t>Natural resources</a:t>
            </a:r>
          </a:p>
          <a:p>
            <a:pPr marL="585216" lvl="1" indent="-457200">
              <a:buFont typeface="+mj-lt"/>
              <a:buAutoNum type="arabicPeriod"/>
            </a:pPr>
            <a:r>
              <a:rPr lang="en-US" sz="2400" dirty="0" smtClean="0"/>
              <a:t>Agriculture</a:t>
            </a:r>
            <a:endParaRPr lang="en-US" sz="2400" dirty="0"/>
          </a:p>
          <a:p>
            <a:pPr marL="585216" lvl="1" indent="-457200">
              <a:buFont typeface="+mj-lt"/>
              <a:buAutoNum type="arabicPeriod"/>
            </a:pPr>
            <a:r>
              <a:rPr lang="en-US" sz="2400" dirty="0" smtClean="0"/>
              <a:t>Distribution </a:t>
            </a:r>
            <a:r>
              <a:rPr lang="en-US" sz="2400" dirty="0"/>
              <a:t>of goods and </a:t>
            </a:r>
            <a:r>
              <a:rPr lang="en-US" sz="2400" dirty="0" smtClean="0"/>
              <a:t>services</a:t>
            </a:r>
          </a:p>
          <a:p>
            <a:pPr marL="585216" lvl="1" indent="-457200">
              <a:buFont typeface="+mj-lt"/>
              <a:buAutoNum type="arabicPeriod"/>
            </a:pPr>
            <a:r>
              <a:rPr lang="en-US" sz="2400" dirty="0" smtClean="0"/>
              <a:t>Information</a:t>
            </a:r>
            <a:endParaRPr lang="en-US" sz="2400" dirty="0"/>
          </a:p>
          <a:p>
            <a:pPr marL="585216" lvl="1" indent="-457200">
              <a:buFont typeface="+mj-lt"/>
              <a:buAutoNum type="arabicPeriod"/>
            </a:pPr>
            <a:r>
              <a:rPr lang="en-US" sz="2400" dirty="0" smtClean="0"/>
              <a:t>Military Affairs</a:t>
            </a:r>
          </a:p>
          <a:p>
            <a:pPr marL="585216" lvl="1" indent="-457200">
              <a:buFont typeface="+mj-lt"/>
              <a:buAutoNum type="arabicPeriod"/>
            </a:pPr>
            <a:r>
              <a:rPr lang="en-US" sz="2400" dirty="0" smtClean="0"/>
              <a:t>Economies</a:t>
            </a:r>
            <a:endParaRPr lang="en-US" sz="2400" dirty="0"/>
          </a:p>
          <a:p>
            <a:r>
              <a:rPr lang="en-US" sz="2800" dirty="0"/>
              <a:t>Global interdependencies can be very complex or very simple in nature. It is also true to say that these interdependencies touch the lives of practically every human being on earth</a:t>
            </a:r>
            <a:r>
              <a:rPr lang="en-US" sz="2800" dirty="0" smtClean="0"/>
              <a:t>.</a:t>
            </a:r>
            <a:endParaRPr lang="en-US" sz="2800" dirty="0"/>
          </a:p>
        </p:txBody>
      </p:sp>
    </p:spTree>
    <p:extLst>
      <p:ext uri="{BB962C8B-B14F-4D97-AF65-F5344CB8AC3E}">
        <p14:creationId xmlns:p14="http://schemas.microsoft.com/office/powerpoint/2010/main" val="135655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Global Interdependence</a:t>
            </a:r>
            <a:endParaRPr lang="en-US" dirty="0"/>
          </a:p>
        </p:txBody>
      </p:sp>
      <p:sp>
        <p:nvSpPr>
          <p:cNvPr id="3" name="Content Placeholder 2"/>
          <p:cNvSpPr>
            <a:spLocks noGrp="1"/>
          </p:cNvSpPr>
          <p:nvPr>
            <p:ph idx="1"/>
          </p:nvPr>
        </p:nvSpPr>
        <p:spPr>
          <a:xfrm>
            <a:off x="708338" y="1970467"/>
            <a:ext cx="10676586" cy="4597757"/>
          </a:xfrm>
        </p:spPr>
        <p:txBody>
          <a:bodyPr>
            <a:normAutofit fontScale="55000" lnSpcReduction="20000"/>
          </a:bodyPr>
          <a:lstStyle/>
          <a:p>
            <a:pPr>
              <a:lnSpc>
                <a:spcPct val="120000"/>
              </a:lnSpc>
            </a:pPr>
            <a:r>
              <a:rPr lang="en-US" sz="5100" dirty="0" smtClean="0"/>
              <a:t>Looking at the </a:t>
            </a:r>
            <a:r>
              <a:rPr lang="en-US" sz="5100" dirty="0"/>
              <a:t>various interdependencies that are involved in a </a:t>
            </a:r>
            <a:r>
              <a:rPr lang="en-US" sz="5100" u="sng" dirty="0"/>
              <a:t>simple trade relationship between Canada and China</a:t>
            </a:r>
            <a:r>
              <a:rPr lang="en-US" sz="5100" dirty="0"/>
              <a:t>, in which Canada trades wheat to China in exchange for rice. </a:t>
            </a:r>
            <a:endParaRPr lang="en-US" sz="5100" dirty="0" smtClean="0"/>
          </a:p>
          <a:p>
            <a:r>
              <a:rPr lang="en-US" sz="4800" dirty="0" smtClean="0"/>
              <a:t>Here </a:t>
            </a:r>
            <a:r>
              <a:rPr lang="en-US" sz="4800" dirty="0"/>
              <a:t>are a </a:t>
            </a:r>
            <a:r>
              <a:rPr lang="en-US" sz="4800" dirty="0" smtClean="0"/>
              <a:t>few interdependencies involved:</a:t>
            </a:r>
          </a:p>
          <a:p>
            <a:pPr marL="128016" lvl="1" indent="0">
              <a:buNone/>
            </a:pPr>
            <a:endParaRPr lang="en-US" sz="1500" dirty="0"/>
          </a:p>
          <a:p>
            <a:pPr lvl="1"/>
            <a:r>
              <a:rPr lang="en-US" sz="4400" dirty="0" smtClean="0"/>
              <a:t>The </a:t>
            </a:r>
            <a:r>
              <a:rPr lang="en-US" sz="4400" dirty="0"/>
              <a:t>exchange of wheat for rice is an example of </a:t>
            </a:r>
            <a:r>
              <a:rPr lang="en-US" sz="4400" i="1" dirty="0"/>
              <a:t>agricultural </a:t>
            </a:r>
            <a:r>
              <a:rPr lang="en-US" sz="4400" i="1" dirty="0" smtClean="0"/>
              <a:t>interdependence</a:t>
            </a:r>
            <a:r>
              <a:rPr lang="en-US" sz="4400" dirty="0" smtClean="0"/>
              <a:t>.</a:t>
            </a:r>
          </a:p>
          <a:p>
            <a:pPr lvl="1"/>
            <a:endParaRPr lang="en-US" sz="1500" dirty="0" smtClean="0"/>
          </a:p>
          <a:p>
            <a:pPr lvl="1"/>
            <a:r>
              <a:rPr lang="en-US" sz="4400" dirty="0" smtClean="0"/>
              <a:t>The </a:t>
            </a:r>
            <a:r>
              <a:rPr lang="en-US" sz="4400" dirty="0"/>
              <a:t>means by which the food is transported between Canada and China (truck, train, ship or plane) is an example of </a:t>
            </a:r>
            <a:r>
              <a:rPr lang="en-US" sz="4400" i="1" dirty="0"/>
              <a:t>distributional </a:t>
            </a:r>
            <a:r>
              <a:rPr lang="en-US" sz="4400" i="1" dirty="0" smtClean="0"/>
              <a:t>interdependence.</a:t>
            </a:r>
          </a:p>
          <a:p>
            <a:pPr lvl="1"/>
            <a:endParaRPr lang="en-US" sz="1500" dirty="0" smtClean="0"/>
          </a:p>
          <a:p>
            <a:pPr lvl="1"/>
            <a:r>
              <a:rPr lang="en-US" sz="4400" dirty="0" smtClean="0"/>
              <a:t>The </a:t>
            </a:r>
            <a:r>
              <a:rPr lang="en-US" sz="4400" dirty="0"/>
              <a:t>information systems required to keep the wheat and rice moving to the right place, at the right rate and at the right time is an example of </a:t>
            </a:r>
            <a:r>
              <a:rPr lang="en-US" sz="4400" i="1" dirty="0"/>
              <a:t>informational interdependence</a:t>
            </a:r>
            <a:r>
              <a:rPr lang="en-US" sz="4400" dirty="0" smtClean="0"/>
              <a:t>.</a:t>
            </a:r>
          </a:p>
          <a:p>
            <a:r>
              <a:rPr lang="en-US" sz="4800" dirty="0" smtClean="0"/>
              <a:t>*This </a:t>
            </a:r>
            <a:r>
              <a:rPr lang="en-US" sz="4800" dirty="0"/>
              <a:t>simple example shows how interdependencies are linked.</a:t>
            </a:r>
            <a:endParaRPr lang="en-US" sz="4800" dirty="0"/>
          </a:p>
        </p:txBody>
      </p:sp>
    </p:spTree>
    <p:extLst>
      <p:ext uri="{BB962C8B-B14F-4D97-AF65-F5344CB8AC3E}">
        <p14:creationId xmlns:p14="http://schemas.microsoft.com/office/powerpoint/2010/main" val="2549686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484</TotalTime>
  <Words>772</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Tw Cen MT</vt:lpstr>
      <vt:lpstr>Tw Cen MT Condensed</vt:lpstr>
      <vt:lpstr>Wingdings 3</vt:lpstr>
      <vt:lpstr>Integral</vt:lpstr>
      <vt:lpstr>Global interdependence</vt:lpstr>
      <vt:lpstr>Technological revolutions</vt:lpstr>
      <vt:lpstr>Global communication</vt:lpstr>
      <vt:lpstr>Telecommunication Revolution</vt:lpstr>
      <vt:lpstr>The Medium is the Message: Assignment</vt:lpstr>
      <vt:lpstr>The Global Village</vt:lpstr>
      <vt:lpstr>Types of Global Interdependence</vt:lpstr>
      <vt:lpstr>Types of Interdependence</vt:lpstr>
      <vt:lpstr>Examples of Global Interdependence</vt:lpstr>
      <vt:lpstr>Examples of Global Interdependence</vt:lpstr>
      <vt:lpstr>Increased Contact</vt:lpstr>
      <vt:lpstr>Spread of Globalization</vt:lpstr>
      <vt:lpstr>Pros &amp; Cons</vt:lpstr>
      <vt:lpstr>Assignment:  Lab 113 on Wednesday &amp; Thursday</vt:lpstr>
    </vt:vector>
  </TitlesOfParts>
  <Company>Anglophone South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interdependence</dc:title>
  <dc:creator>Dowling, Christine (ASD-S)</dc:creator>
  <cp:lastModifiedBy>Dowling, Christine (ASD-S)</cp:lastModifiedBy>
  <cp:revision>23</cp:revision>
  <cp:lastPrinted>2016-02-22T14:50:30Z</cp:lastPrinted>
  <dcterms:created xsi:type="dcterms:W3CDTF">2016-02-16T19:55:32Z</dcterms:created>
  <dcterms:modified xsi:type="dcterms:W3CDTF">2016-02-22T14:56:25Z</dcterms:modified>
</cp:coreProperties>
</file>