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126979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29E4-86A2-4640-933D-68E7126A0F7A}"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217505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336561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EF0E-3866-4E3D-84EC-E2C3A6E3CE4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3241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67210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E029E4-86A2-4640-933D-68E7126A0F7A}" type="datetimeFigureOut">
              <a:rPr lang="en-US" smtClean="0"/>
              <a:t>3/31/2016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493994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E029E4-86A2-4640-933D-68E7126A0F7A}" type="datetimeFigureOut">
              <a:rPr lang="en-US" smtClean="0"/>
              <a:t>3/31/2016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3030696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34273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109255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301994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136097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E029E4-86A2-4640-933D-68E7126A0F7A}"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133460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E029E4-86A2-4640-933D-68E7126A0F7A}" type="datetimeFigureOut">
              <a:rPr lang="en-US" smtClean="0"/>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125255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31586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244865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1E029E4-86A2-4640-933D-68E7126A0F7A}" type="datetimeFigureOut">
              <a:rPr lang="en-US" smtClean="0"/>
              <a:t>3/31/2016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344254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29E4-86A2-4640-933D-68E7126A0F7A}"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DEF0E-3866-4E3D-84EC-E2C3A6E3CE4F}" type="slidenum">
              <a:rPr lang="en-US" smtClean="0"/>
              <a:t>‹#›</a:t>
            </a:fld>
            <a:endParaRPr lang="en-US"/>
          </a:p>
        </p:txBody>
      </p:sp>
    </p:spTree>
    <p:extLst>
      <p:ext uri="{BB962C8B-B14F-4D97-AF65-F5344CB8AC3E}">
        <p14:creationId xmlns:p14="http://schemas.microsoft.com/office/powerpoint/2010/main" val="402800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E029E4-86A2-4640-933D-68E7126A0F7A}" type="datetimeFigureOut">
              <a:rPr lang="en-US" smtClean="0"/>
              <a:t>3/31/2016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0BDEF0E-3866-4E3D-84EC-E2C3A6E3CE4F}" type="slidenum">
              <a:rPr lang="en-US" smtClean="0"/>
              <a:t>‹#›</a:t>
            </a:fld>
            <a:endParaRPr lang="en-US"/>
          </a:p>
        </p:txBody>
      </p:sp>
    </p:spTree>
    <p:extLst>
      <p:ext uri="{BB962C8B-B14F-4D97-AF65-F5344CB8AC3E}">
        <p14:creationId xmlns:p14="http://schemas.microsoft.com/office/powerpoint/2010/main" val="4678790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Conflict in the 21</a:t>
            </a:r>
            <a:r>
              <a:rPr lang="en-US" baseline="30000" dirty="0" smtClean="0"/>
              <a:t>st</a:t>
            </a:r>
            <a:r>
              <a:rPr lang="en-US" dirty="0" smtClean="0"/>
              <a:t> century</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Part 2</a:t>
            </a:r>
          </a:p>
          <a:p>
            <a:r>
              <a:rPr lang="en-US" dirty="0" smtClean="0"/>
              <a:t>Palestine – Israel History</a:t>
            </a:r>
          </a:p>
          <a:p>
            <a:r>
              <a:rPr lang="en-US" dirty="0" smtClean="0"/>
              <a:t>(Beginnings to the Holocaust)</a:t>
            </a:r>
            <a:endParaRPr lang="en-US" dirty="0"/>
          </a:p>
        </p:txBody>
      </p:sp>
    </p:spTree>
    <p:extLst>
      <p:ext uri="{BB962C8B-B14F-4D97-AF65-F5344CB8AC3E}">
        <p14:creationId xmlns:p14="http://schemas.microsoft.com/office/powerpoint/2010/main" val="271203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Crusades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95500" y="1647691"/>
            <a:ext cx="8001000" cy="4880609"/>
          </a:xfrm>
          <a:prstGeom prst="rect">
            <a:avLst/>
          </a:prstGeom>
        </p:spPr>
      </p:pic>
    </p:spTree>
    <p:extLst>
      <p:ext uri="{BB962C8B-B14F-4D97-AF65-F5344CB8AC3E}">
        <p14:creationId xmlns:p14="http://schemas.microsoft.com/office/powerpoint/2010/main" val="3782849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Land</a:t>
            </a:r>
            <a:endParaRPr lang="en-US" dirty="0"/>
          </a:p>
        </p:txBody>
      </p:sp>
      <p:sp>
        <p:nvSpPr>
          <p:cNvPr id="3" name="Content Placeholder 2"/>
          <p:cNvSpPr>
            <a:spLocks noGrp="1"/>
          </p:cNvSpPr>
          <p:nvPr>
            <p:ph idx="1"/>
          </p:nvPr>
        </p:nvSpPr>
        <p:spPr>
          <a:xfrm>
            <a:off x="1981200" y="1600200"/>
            <a:ext cx="8229600" cy="3962400"/>
          </a:xfrm>
        </p:spPr>
        <p:txBody>
          <a:bodyPr/>
          <a:lstStyle/>
          <a:p>
            <a:r>
              <a:rPr lang="en-US" altLang="en-US" dirty="0"/>
              <a:t>In 1095, the Middle East, still under </a:t>
            </a:r>
            <a:r>
              <a:rPr lang="en-US" altLang="en-US" dirty="0" smtClean="0"/>
              <a:t>control </a:t>
            </a:r>
            <a:r>
              <a:rPr lang="en-US" altLang="en-US" dirty="0"/>
              <a:t>of the Muslims, became the </a:t>
            </a:r>
            <a:r>
              <a:rPr lang="en-US" altLang="en-US" dirty="0" smtClean="0"/>
              <a:t>battleground </a:t>
            </a:r>
            <a:r>
              <a:rPr lang="en-US" altLang="en-US" dirty="0"/>
              <a:t>between </a:t>
            </a:r>
            <a:r>
              <a:rPr lang="en-US" altLang="en-US" dirty="0" smtClean="0"/>
              <a:t>Christian Crusaders </a:t>
            </a:r>
            <a:r>
              <a:rPr lang="en-US" altLang="en-US" dirty="0"/>
              <a:t>and Muslims.</a:t>
            </a:r>
          </a:p>
          <a:p>
            <a:endParaRPr lang="en-US" altLang="en-US" sz="800" dirty="0"/>
          </a:p>
          <a:p>
            <a:r>
              <a:rPr lang="en-US" altLang="en-US" dirty="0"/>
              <a:t>They were fighting over the Holy </a:t>
            </a:r>
            <a:r>
              <a:rPr lang="en-US" altLang="en-US" dirty="0" smtClean="0"/>
              <a:t>Land</a:t>
            </a:r>
            <a:r>
              <a:rPr lang="en-US" altLang="en-US" dirty="0"/>
              <a:t>.</a:t>
            </a:r>
          </a:p>
        </p:txBody>
      </p:sp>
      <p:pic>
        <p:nvPicPr>
          <p:cNvPr id="4" name="Picture 3"/>
          <p:cNvPicPr>
            <a:picLocks noChangeAspect="1"/>
          </p:cNvPicPr>
          <p:nvPr/>
        </p:nvPicPr>
        <p:blipFill>
          <a:blip r:embed="rId2"/>
          <a:stretch>
            <a:fillRect/>
          </a:stretch>
        </p:blipFill>
        <p:spPr>
          <a:xfrm>
            <a:off x="3962401" y="3886200"/>
            <a:ext cx="4194495" cy="2743200"/>
          </a:xfrm>
          <a:prstGeom prst="rect">
            <a:avLst/>
          </a:prstGeom>
        </p:spPr>
      </p:pic>
    </p:spTree>
    <p:extLst>
      <p:ext uri="{BB962C8B-B14F-4D97-AF65-F5344CB8AC3E}">
        <p14:creationId xmlns:p14="http://schemas.microsoft.com/office/powerpoint/2010/main" val="2264330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Jerusalem</a:t>
            </a:r>
            <a:endParaRPr lang="en-CA" dirty="0"/>
          </a:p>
        </p:txBody>
      </p:sp>
      <p:pic>
        <p:nvPicPr>
          <p:cNvPr id="4" name="Content Placeholder 3" descr="jerusalem-panorama-500.jpg"/>
          <p:cNvPicPr>
            <a:picLocks noGrp="1" noChangeAspect="1"/>
          </p:cNvPicPr>
          <p:nvPr>
            <p:ph idx="1"/>
          </p:nvPr>
        </p:nvPicPr>
        <p:blipFill>
          <a:blip r:embed="rId2" cstate="print"/>
          <a:stretch>
            <a:fillRect/>
          </a:stretch>
        </p:blipFill>
        <p:spPr>
          <a:xfrm>
            <a:off x="3195638" y="2564606"/>
            <a:ext cx="4762500" cy="3171825"/>
          </a:xfrm>
        </p:spPr>
      </p:pic>
    </p:spTree>
    <p:extLst>
      <p:ext uri="{BB962C8B-B14F-4D97-AF65-F5344CB8AC3E}">
        <p14:creationId xmlns:p14="http://schemas.microsoft.com/office/powerpoint/2010/main" val="2531104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Fast-forward to World War One</a:t>
            </a:r>
            <a:endParaRPr lang="en-CA" dirty="0"/>
          </a:p>
        </p:txBody>
      </p:sp>
      <p:sp>
        <p:nvSpPr>
          <p:cNvPr id="3" name="Content Placeholder 2"/>
          <p:cNvSpPr>
            <a:spLocks noGrp="1"/>
          </p:cNvSpPr>
          <p:nvPr>
            <p:ph idx="1"/>
          </p:nvPr>
        </p:nvSpPr>
        <p:spPr>
          <a:xfrm>
            <a:off x="1981200" y="2057400"/>
            <a:ext cx="8229600" cy="4495800"/>
          </a:xfrm>
        </p:spPr>
        <p:txBody>
          <a:bodyPr>
            <a:normAutofit/>
          </a:bodyPr>
          <a:lstStyle/>
          <a:p>
            <a:r>
              <a:rPr lang="en-CA" dirty="0" smtClean="0"/>
              <a:t>At this time Turkey (‘The Ottoman Empire’), controlled the entire Middle East.</a:t>
            </a:r>
          </a:p>
          <a:p>
            <a:endParaRPr lang="en-CA" sz="800" dirty="0"/>
          </a:p>
          <a:p>
            <a:r>
              <a:rPr lang="en-CA" dirty="0" smtClean="0"/>
              <a:t>By 1917, Turkey was on the side of Germany, Italy &amp; Austria-Hungary.</a:t>
            </a:r>
          </a:p>
          <a:p>
            <a:endParaRPr lang="en-CA" sz="800" dirty="0"/>
          </a:p>
          <a:p>
            <a:r>
              <a:rPr lang="en-CA" dirty="0" smtClean="0"/>
              <a:t>This </a:t>
            </a:r>
            <a:r>
              <a:rPr lang="en-CA" dirty="0"/>
              <a:t>meant </a:t>
            </a:r>
            <a:r>
              <a:rPr lang="en-CA" dirty="0" smtClean="0"/>
              <a:t>that, </a:t>
            </a:r>
            <a:r>
              <a:rPr lang="en-CA" dirty="0"/>
              <a:t>they were fighting against Britain, France and </a:t>
            </a:r>
            <a:r>
              <a:rPr lang="en-CA" dirty="0" smtClean="0"/>
              <a:t>Russia - the Allies.</a:t>
            </a:r>
            <a:endParaRPr lang="en-CA" dirty="0"/>
          </a:p>
        </p:txBody>
      </p:sp>
    </p:spTree>
    <p:extLst>
      <p:ext uri="{BB962C8B-B14F-4D97-AF65-F5344CB8AC3E}">
        <p14:creationId xmlns:p14="http://schemas.microsoft.com/office/powerpoint/2010/main" val="393287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28800" y="1949100"/>
            <a:ext cx="5029200" cy="3482609"/>
          </a:xfrm>
        </p:spPr>
        <p:txBody>
          <a:bodyPr>
            <a:normAutofit/>
          </a:bodyPr>
          <a:lstStyle/>
          <a:p>
            <a:r>
              <a:rPr lang="en-CA" dirty="0" smtClean="0"/>
              <a:t>The British sent T.E. Lawrence to assist the Arabs in defeating the Turks in order to gain </a:t>
            </a:r>
            <a:r>
              <a:rPr lang="en-US" dirty="0" smtClean="0"/>
              <a:t>control over their lands.</a:t>
            </a:r>
          </a:p>
          <a:p>
            <a:pPr marL="118872" indent="0">
              <a:buNone/>
            </a:pPr>
            <a:endParaRPr lang="en-CA" sz="800" dirty="0"/>
          </a:p>
          <a:p>
            <a:r>
              <a:rPr lang="en-CA" dirty="0" smtClean="0"/>
              <a:t>The Arabs </a:t>
            </a:r>
            <a:r>
              <a:rPr lang="en-CA" dirty="0"/>
              <a:t>were happy to help, because they did not like being under foreign rule</a:t>
            </a:r>
            <a:r>
              <a:rPr lang="en-CA" dirty="0" smtClean="0"/>
              <a:t>.</a:t>
            </a:r>
            <a:endParaRPr lang="en-CA" dirty="0"/>
          </a:p>
        </p:txBody>
      </p:sp>
      <p:pic>
        <p:nvPicPr>
          <p:cNvPr id="4" name="Picture 3"/>
          <p:cNvPicPr>
            <a:picLocks noChangeAspect="1"/>
          </p:cNvPicPr>
          <p:nvPr/>
        </p:nvPicPr>
        <p:blipFill>
          <a:blip r:embed="rId2"/>
          <a:stretch>
            <a:fillRect/>
          </a:stretch>
        </p:blipFill>
        <p:spPr>
          <a:xfrm>
            <a:off x="7315201" y="1600201"/>
            <a:ext cx="3121541" cy="4180409"/>
          </a:xfrm>
          <a:prstGeom prst="rect">
            <a:avLst/>
          </a:prstGeom>
        </p:spPr>
      </p:pic>
      <p:sp>
        <p:nvSpPr>
          <p:cNvPr id="5" name="TextBox 4"/>
          <p:cNvSpPr txBox="1"/>
          <p:nvPr/>
        </p:nvSpPr>
        <p:spPr>
          <a:xfrm>
            <a:off x="7543800" y="5943601"/>
            <a:ext cx="2667000" cy="646331"/>
          </a:xfrm>
          <a:prstGeom prst="rect">
            <a:avLst/>
          </a:prstGeom>
          <a:noFill/>
        </p:spPr>
        <p:txBody>
          <a:bodyPr wrap="square" rtlCol="0">
            <a:spAutoFit/>
          </a:bodyPr>
          <a:lstStyle/>
          <a:p>
            <a:pPr algn="ctr"/>
            <a:r>
              <a:rPr lang="en-US" dirty="0"/>
              <a:t>T.E. Lawrence</a:t>
            </a:r>
            <a:br>
              <a:rPr lang="en-US" dirty="0"/>
            </a:br>
            <a:r>
              <a:rPr lang="en-US" dirty="0"/>
              <a:t>“Lawrence of Arabia”</a:t>
            </a:r>
          </a:p>
        </p:txBody>
      </p:sp>
    </p:spTree>
    <p:extLst>
      <p:ext uri="{BB962C8B-B14F-4D97-AF65-F5344CB8AC3E}">
        <p14:creationId xmlns:p14="http://schemas.microsoft.com/office/powerpoint/2010/main" val="137462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9"/>
          <p:cNvGrpSpPr>
            <a:grpSpLocks/>
          </p:cNvGrpSpPr>
          <p:nvPr/>
        </p:nvGrpSpPr>
        <p:grpSpPr bwMode="auto">
          <a:xfrm flipV="1">
            <a:off x="7315200" y="5486400"/>
            <a:ext cx="1682750" cy="1455208"/>
            <a:chOff x="0" y="-2908"/>
            <a:chExt cx="3656" cy="5500"/>
          </a:xfrm>
        </p:grpSpPr>
        <p:sp>
          <p:nvSpPr>
            <p:cNvPr id="39940" name="Rectangle 6"/>
            <p:cNvSpPr>
              <a:spLocks noChangeArrowheads="1"/>
            </p:cNvSpPr>
            <p:nvPr/>
          </p:nvSpPr>
          <p:spPr bwMode="auto">
            <a:xfrm>
              <a:off x="0" y="-2908"/>
              <a:ext cx="3656" cy="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Papyrus" panose="03070502060502030205" pitchFamily="66" charset="0"/>
                </a:defRPr>
              </a:lvl1pPr>
              <a:lvl2pPr marL="742950" indent="-285750">
                <a:defRPr sz="4400">
                  <a:solidFill>
                    <a:schemeClr val="tx1"/>
                  </a:solidFill>
                  <a:latin typeface="Papyrus" panose="03070502060502030205" pitchFamily="66" charset="0"/>
                </a:defRPr>
              </a:lvl2pPr>
              <a:lvl3pPr marL="1143000" indent="-228600">
                <a:defRPr sz="4400">
                  <a:solidFill>
                    <a:schemeClr val="tx1"/>
                  </a:solidFill>
                  <a:latin typeface="Papyrus" panose="03070502060502030205" pitchFamily="66" charset="0"/>
                </a:defRPr>
              </a:lvl3pPr>
              <a:lvl4pPr marL="1600200" indent="-228600">
                <a:defRPr sz="4400">
                  <a:solidFill>
                    <a:schemeClr val="tx1"/>
                  </a:solidFill>
                  <a:latin typeface="Papyrus" panose="03070502060502030205" pitchFamily="66" charset="0"/>
                </a:defRPr>
              </a:lvl4pPr>
              <a:lvl5pPr marL="2057400" indent="-228600">
                <a:defRPr sz="4400">
                  <a:solidFill>
                    <a:schemeClr val="tx1"/>
                  </a:solidFill>
                  <a:latin typeface="Papyrus" panose="03070502060502030205" pitchFamily="66" charset="0"/>
                </a:defRPr>
              </a:lvl5pPr>
              <a:lvl6pPr marL="2514600" indent="-228600" eaLnBrk="0" fontAlgn="base" hangingPunct="0">
                <a:spcBef>
                  <a:spcPct val="0"/>
                </a:spcBef>
                <a:spcAft>
                  <a:spcPct val="0"/>
                </a:spcAft>
                <a:defRPr sz="4400">
                  <a:solidFill>
                    <a:schemeClr val="tx1"/>
                  </a:solidFill>
                  <a:latin typeface="Papyrus" panose="03070502060502030205" pitchFamily="66" charset="0"/>
                </a:defRPr>
              </a:lvl6pPr>
              <a:lvl7pPr marL="2971800" indent="-228600" eaLnBrk="0" fontAlgn="base" hangingPunct="0">
                <a:spcBef>
                  <a:spcPct val="0"/>
                </a:spcBef>
                <a:spcAft>
                  <a:spcPct val="0"/>
                </a:spcAft>
                <a:defRPr sz="4400">
                  <a:solidFill>
                    <a:schemeClr val="tx1"/>
                  </a:solidFill>
                  <a:latin typeface="Papyrus" panose="03070502060502030205" pitchFamily="66" charset="0"/>
                </a:defRPr>
              </a:lvl7pPr>
              <a:lvl8pPr marL="3429000" indent="-228600" eaLnBrk="0" fontAlgn="base" hangingPunct="0">
                <a:spcBef>
                  <a:spcPct val="0"/>
                </a:spcBef>
                <a:spcAft>
                  <a:spcPct val="0"/>
                </a:spcAft>
                <a:defRPr sz="4400">
                  <a:solidFill>
                    <a:schemeClr val="tx1"/>
                  </a:solidFill>
                  <a:latin typeface="Papyrus" panose="03070502060502030205" pitchFamily="66" charset="0"/>
                </a:defRPr>
              </a:lvl8pPr>
              <a:lvl9pPr marL="3886200" indent="-228600" eaLnBrk="0" fontAlgn="base" hangingPunct="0">
                <a:spcBef>
                  <a:spcPct val="0"/>
                </a:spcBef>
                <a:spcAft>
                  <a:spcPct val="0"/>
                </a:spcAft>
                <a:defRPr sz="4400">
                  <a:solidFill>
                    <a:schemeClr val="tx1"/>
                  </a:solidFill>
                  <a:latin typeface="Papyrus" panose="03070502060502030205" pitchFamily="66" charset="0"/>
                </a:defRPr>
              </a:lvl9pPr>
            </a:lstStyle>
            <a:p>
              <a:pPr eaLnBrk="1" hangingPunct="1"/>
              <a:endParaRPr lang="en-US" altLang="en-US"/>
            </a:p>
          </p:txBody>
        </p:sp>
        <p:sp>
          <p:nvSpPr>
            <p:cNvPr id="39941" name="Rectangle 7"/>
            <p:cNvSpPr>
              <a:spLocks noChangeArrowheads="1"/>
            </p:cNvSpPr>
            <p:nvPr/>
          </p:nvSpPr>
          <p:spPr bwMode="auto">
            <a:xfrm>
              <a:off x="0" y="0"/>
              <a:ext cx="3656" cy="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a:solidFill>
                    <a:schemeClr val="tx1"/>
                  </a:solidFill>
                  <a:latin typeface="Papyrus" panose="03070502060502030205" pitchFamily="66" charset="0"/>
                </a:defRPr>
              </a:lvl1pPr>
              <a:lvl2pPr marL="742950" indent="-285750">
                <a:defRPr sz="4400">
                  <a:solidFill>
                    <a:schemeClr val="tx1"/>
                  </a:solidFill>
                  <a:latin typeface="Papyrus" panose="03070502060502030205" pitchFamily="66" charset="0"/>
                </a:defRPr>
              </a:lvl2pPr>
              <a:lvl3pPr marL="1143000" indent="-228600">
                <a:defRPr sz="4400">
                  <a:solidFill>
                    <a:schemeClr val="tx1"/>
                  </a:solidFill>
                  <a:latin typeface="Papyrus" panose="03070502060502030205" pitchFamily="66" charset="0"/>
                </a:defRPr>
              </a:lvl3pPr>
              <a:lvl4pPr marL="1600200" indent="-228600">
                <a:defRPr sz="4400">
                  <a:solidFill>
                    <a:schemeClr val="tx1"/>
                  </a:solidFill>
                  <a:latin typeface="Papyrus" panose="03070502060502030205" pitchFamily="66" charset="0"/>
                </a:defRPr>
              </a:lvl4pPr>
              <a:lvl5pPr marL="2057400" indent="-228600">
                <a:defRPr sz="4400">
                  <a:solidFill>
                    <a:schemeClr val="tx1"/>
                  </a:solidFill>
                  <a:latin typeface="Papyrus" panose="03070502060502030205" pitchFamily="66" charset="0"/>
                </a:defRPr>
              </a:lvl5pPr>
              <a:lvl6pPr marL="2514600" indent="-228600" eaLnBrk="0" fontAlgn="base" hangingPunct="0">
                <a:spcBef>
                  <a:spcPct val="0"/>
                </a:spcBef>
                <a:spcAft>
                  <a:spcPct val="0"/>
                </a:spcAft>
                <a:defRPr sz="4400">
                  <a:solidFill>
                    <a:schemeClr val="tx1"/>
                  </a:solidFill>
                  <a:latin typeface="Papyrus" panose="03070502060502030205" pitchFamily="66" charset="0"/>
                </a:defRPr>
              </a:lvl6pPr>
              <a:lvl7pPr marL="2971800" indent="-228600" eaLnBrk="0" fontAlgn="base" hangingPunct="0">
                <a:spcBef>
                  <a:spcPct val="0"/>
                </a:spcBef>
                <a:spcAft>
                  <a:spcPct val="0"/>
                </a:spcAft>
                <a:defRPr sz="4400">
                  <a:solidFill>
                    <a:schemeClr val="tx1"/>
                  </a:solidFill>
                  <a:latin typeface="Papyrus" panose="03070502060502030205" pitchFamily="66" charset="0"/>
                </a:defRPr>
              </a:lvl7pPr>
              <a:lvl8pPr marL="3429000" indent="-228600" eaLnBrk="0" fontAlgn="base" hangingPunct="0">
                <a:spcBef>
                  <a:spcPct val="0"/>
                </a:spcBef>
                <a:spcAft>
                  <a:spcPct val="0"/>
                </a:spcAft>
                <a:defRPr sz="4400">
                  <a:solidFill>
                    <a:schemeClr val="tx1"/>
                  </a:solidFill>
                  <a:latin typeface="Papyrus" panose="03070502060502030205" pitchFamily="66" charset="0"/>
                </a:defRPr>
              </a:lvl8pPr>
              <a:lvl9pPr marL="3886200" indent="-228600" eaLnBrk="0" fontAlgn="base" hangingPunct="0">
                <a:spcBef>
                  <a:spcPct val="0"/>
                </a:spcBef>
                <a:spcAft>
                  <a:spcPct val="0"/>
                </a:spcAft>
                <a:defRPr sz="4400">
                  <a:solidFill>
                    <a:schemeClr val="tx1"/>
                  </a:solidFill>
                  <a:latin typeface="Papyrus" panose="03070502060502030205" pitchFamily="66" charset="0"/>
                </a:defRPr>
              </a:lvl9pPr>
            </a:lstStyle>
            <a:p>
              <a:pPr eaLnBrk="1" hangingPunct="1"/>
              <a:r>
                <a:rPr lang="en-US" altLang="en-US" sz="2400">
                  <a:solidFill>
                    <a:srgbClr val="000000"/>
                  </a:solidFill>
                  <a:latin typeface="Helvetica" panose="020B0604020202020204" pitchFamily="34" charset="0"/>
                </a:rPr>
                <a:t>  </a:t>
              </a:r>
              <a:r>
                <a:rPr lang="en-US" altLang="en-US" sz="24000">
                  <a:solidFill>
                    <a:srgbClr val="000000"/>
                  </a:solidFill>
                  <a:latin typeface="Helvetica" panose="020B0604020202020204" pitchFamily="34" charset="0"/>
                </a:rPr>
                <a:t> </a:t>
              </a:r>
              <a:r>
                <a:rPr lang="en-US" altLang="en-US" sz="2400">
                  <a:solidFill>
                    <a:srgbClr val="000000"/>
                  </a:solidFill>
                  <a:latin typeface="Helvetica" panose="020B0604020202020204" pitchFamily="34" charset="0"/>
                </a:rPr>
                <a:t>                                                                     </a:t>
              </a:r>
            </a:p>
          </p:txBody>
        </p:sp>
      </p:grpSp>
      <p:pic>
        <p:nvPicPr>
          <p:cNvPr id="39939" name="Picture 8" descr="Map of countries in the Triple Entente and the Triple Alli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78486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26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WWI</a:t>
            </a:r>
            <a:endParaRPr lang="en-CA" dirty="0"/>
          </a:p>
        </p:txBody>
      </p:sp>
      <p:sp>
        <p:nvSpPr>
          <p:cNvPr id="3" name="Content Placeholder 2"/>
          <p:cNvSpPr>
            <a:spLocks noGrp="1"/>
          </p:cNvSpPr>
          <p:nvPr>
            <p:ph idx="1"/>
          </p:nvPr>
        </p:nvSpPr>
        <p:spPr/>
        <p:txBody>
          <a:bodyPr>
            <a:normAutofit/>
          </a:bodyPr>
          <a:lstStyle/>
          <a:p>
            <a:r>
              <a:rPr lang="en-CA" dirty="0" smtClean="0"/>
              <a:t>The Arabs assumed that their land would be returned to them when the Allies were victorious.</a:t>
            </a:r>
          </a:p>
          <a:p>
            <a:endParaRPr lang="en-CA" sz="800" dirty="0"/>
          </a:p>
          <a:p>
            <a:r>
              <a:rPr lang="en-CA" dirty="0" smtClean="0"/>
              <a:t>Britain told them no different.</a:t>
            </a:r>
          </a:p>
          <a:p>
            <a:endParaRPr lang="en-CA" sz="800" dirty="0"/>
          </a:p>
          <a:p>
            <a:r>
              <a:rPr lang="en-CA" dirty="0" smtClean="0"/>
              <a:t>BUT... </a:t>
            </a:r>
            <a:r>
              <a:rPr lang="en-US" altLang="en-US" dirty="0">
                <a:cs typeface="Times New Roman" panose="02020603050405020304" pitchFamily="18" charset="0"/>
              </a:rPr>
              <a:t>During WWI (1917), the British released the </a:t>
            </a:r>
            <a:r>
              <a:rPr lang="en-US" altLang="en-US" b="1" i="1" dirty="0">
                <a:cs typeface="Times New Roman" panose="02020603050405020304" pitchFamily="18" charset="0"/>
              </a:rPr>
              <a:t>Balfour Declaration</a:t>
            </a:r>
            <a:r>
              <a:rPr lang="en-US" altLang="en-US" i="1" dirty="0">
                <a:cs typeface="Times New Roman" panose="02020603050405020304" pitchFamily="18" charset="0"/>
              </a:rPr>
              <a:t>.</a:t>
            </a:r>
            <a:r>
              <a:rPr lang="en-US" altLang="en-US" dirty="0">
                <a:cs typeface="Times New Roman" panose="02020603050405020304" pitchFamily="18" charset="0"/>
              </a:rPr>
              <a:t> This document </a:t>
            </a:r>
            <a:r>
              <a:rPr lang="en-US" altLang="en-US" dirty="0" err="1">
                <a:cs typeface="Times New Roman" panose="02020603050405020304" pitchFamily="18" charset="0"/>
              </a:rPr>
              <a:t>favoured</a:t>
            </a:r>
            <a:r>
              <a:rPr lang="en-US" altLang="en-US" dirty="0">
                <a:cs typeface="Times New Roman" panose="02020603050405020304" pitchFamily="18" charset="0"/>
              </a:rPr>
              <a:t> the creation of a state for the Jewish people in Palestine.</a:t>
            </a:r>
            <a:r>
              <a:rPr lang="en-US" altLang="en-US" dirty="0"/>
              <a:t> </a:t>
            </a:r>
          </a:p>
        </p:txBody>
      </p:sp>
    </p:spTree>
    <p:extLst>
      <p:ext uri="{BB962C8B-B14F-4D97-AF65-F5344CB8AC3E}">
        <p14:creationId xmlns:p14="http://schemas.microsoft.com/office/powerpoint/2010/main" val="368383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dirty="0">
                <a:cs typeface="Times New Roman" panose="02020603050405020304" pitchFamily="18" charset="0"/>
              </a:rPr>
              <a:t>When the allies defeated the Turks in</a:t>
            </a:r>
            <a:r>
              <a:rPr lang="en-US" altLang="en-US" b="1" dirty="0">
                <a:cs typeface="Times New Roman" panose="02020603050405020304" pitchFamily="18" charset="0"/>
              </a:rPr>
              <a:t> </a:t>
            </a:r>
            <a:r>
              <a:rPr lang="en-US" altLang="en-US" dirty="0">
                <a:cs typeface="Times New Roman" panose="02020603050405020304" pitchFamily="18" charset="0"/>
              </a:rPr>
              <a:t>World War I (1918), they divided the Middle East up amongst themselves. </a:t>
            </a:r>
            <a:endParaRPr lang="en-US" altLang="en-US" dirty="0" smtClean="0">
              <a:cs typeface="Times New Roman" panose="02020603050405020304" pitchFamily="18" charset="0"/>
            </a:endParaRPr>
          </a:p>
          <a:p>
            <a:pPr lvl="1"/>
            <a:r>
              <a:rPr lang="en-US" altLang="en-US" dirty="0" smtClean="0">
                <a:cs typeface="Times New Roman" panose="02020603050405020304" pitchFamily="18" charset="0"/>
              </a:rPr>
              <a:t>The </a:t>
            </a:r>
            <a:r>
              <a:rPr lang="en-US" altLang="en-US" dirty="0">
                <a:cs typeface="Times New Roman" panose="02020603050405020304" pitchFamily="18" charset="0"/>
              </a:rPr>
              <a:t>British took control of </a:t>
            </a:r>
            <a:r>
              <a:rPr lang="en-US" altLang="en-US" dirty="0" smtClean="0">
                <a:cs typeface="Times New Roman" panose="02020603050405020304" pitchFamily="18" charset="0"/>
              </a:rPr>
              <a:t>Palestine, Transjordan</a:t>
            </a:r>
            <a:r>
              <a:rPr lang="en-US" altLang="en-US" dirty="0">
                <a:cs typeface="Times New Roman" panose="02020603050405020304" pitchFamily="18" charset="0"/>
              </a:rPr>
              <a:t>, and Iraq</a:t>
            </a:r>
            <a:r>
              <a:rPr lang="en-US" altLang="en-US" dirty="0" smtClean="0">
                <a:cs typeface="Times New Roman" panose="02020603050405020304" pitchFamily="18" charset="0"/>
              </a:rPr>
              <a:t>.</a:t>
            </a:r>
          </a:p>
          <a:p>
            <a:pPr lvl="1"/>
            <a:r>
              <a:rPr lang="en-US" altLang="en-US" dirty="0" smtClean="0">
                <a:cs typeface="Times New Roman" panose="02020603050405020304" pitchFamily="18" charset="0"/>
              </a:rPr>
              <a:t>The </a:t>
            </a:r>
            <a:r>
              <a:rPr lang="en-US" altLang="en-US" dirty="0">
                <a:cs typeface="Times New Roman" panose="02020603050405020304" pitchFamily="18" charset="0"/>
              </a:rPr>
              <a:t>French took Lebanon and Syria.</a:t>
            </a:r>
            <a:endParaRPr lang="en-US" altLang="en-US" dirty="0"/>
          </a:p>
        </p:txBody>
      </p:sp>
    </p:spTree>
    <p:extLst>
      <p:ext uri="{BB962C8B-B14F-4D97-AF65-F5344CB8AC3E}">
        <p14:creationId xmlns:p14="http://schemas.microsoft.com/office/powerpoint/2010/main" val="2683871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Post WWI</a:t>
            </a:r>
            <a:endParaRPr lang="en-CA" dirty="0"/>
          </a:p>
        </p:txBody>
      </p:sp>
      <p:sp>
        <p:nvSpPr>
          <p:cNvPr id="3" name="Content Placeholder 2"/>
          <p:cNvSpPr>
            <a:spLocks noGrp="1"/>
          </p:cNvSpPr>
          <p:nvPr>
            <p:ph idx="1"/>
          </p:nvPr>
        </p:nvSpPr>
        <p:spPr>
          <a:xfrm>
            <a:off x="1981200" y="1600201"/>
            <a:ext cx="8229600" cy="1600200"/>
          </a:xfrm>
        </p:spPr>
        <p:txBody>
          <a:bodyPr>
            <a:normAutofit fontScale="92500" lnSpcReduction="10000"/>
          </a:bodyPr>
          <a:lstStyle/>
          <a:p>
            <a:r>
              <a:rPr lang="en-CA" dirty="0" smtClean="0"/>
              <a:t>Britain encouraged Jewish immigration to Palestine. </a:t>
            </a:r>
          </a:p>
          <a:p>
            <a:endParaRPr lang="en-CA" sz="900" dirty="0"/>
          </a:p>
          <a:p>
            <a:r>
              <a:rPr lang="en-CA" dirty="0" smtClean="0"/>
              <a:t>There are several small protests and riots.</a:t>
            </a:r>
          </a:p>
          <a:p>
            <a:endParaRPr lang="en-CA" sz="800" dirty="0"/>
          </a:p>
          <a:p>
            <a:r>
              <a:rPr lang="en-CA" dirty="0" smtClean="0"/>
              <a:t>All stays relatively quiet until the 1930`s.</a:t>
            </a:r>
          </a:p>
          <a:p>
            <a:endParaRPr lang="en-CA" dirty="0"/>
          </a:p>
        </p:txBody>
      </p:sp>
      <p:pic>
        <p:nvPicPr>
          <p:cNvPr id="4" name="Picture 3"/>
          <p:cNvPicPr>
            <a:picLocks noChangeAspect="1"/>
          </p:cNvPicPr>
          <p:nvPr/>
        </p:nvPicPr>
        <p:blipFill>
          <a:blip r:embed="rId2"/>
          <a:stretch>
            <a:fillRect/>
          </a:stretch>
        </p:blipFill>
        <p:spPr>
          <a:xfrm>
            <a:off x="3690938" y="3200401"/>
            <a:ext cx="4810125" cy="3381375"/>
          </a:xfrm>
          <a:prstGeom prst="rect">
            <a:avLst/>
          </a:prstGeom>
        </p:spPr>
      </p:pic>
    </p:spTree>
    <p:extLst>
      <p:ext uri="{BB962C8B-B14F-4D97-AF65-F5344CB8AC3E}">
        <p14:creationId xmlns:p14="http://schemas.microsoft.com/office/powerpoint/2010/main" val="386879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World War </a:t>
            </a:r>
            <a:r>
              <a:rPr lang="en-US" altLang="en-US" dirty="0" smtClean="0"/>
              <a:t>II </a:t>
            </a:r>
            <a:r>
              <a:rPr lang="en-US" altLang="en-US" dirty="0"/>
              <a:t>and the White Paper</a:t>
            </a:r>
            <a:endParaRPr lang="en-US" dirty="0"/>
          </a:p>
        </p:txBody>
      </p:sp>
      <p:sp>
        <p:nvSpPr>
          <p:cNvPr id="3" name="Content Placeholder 2"/>
          <p:cNvSpPr>
            <a:spLocks noGrp="1"/>
          </p:cNvSpPr>
          <p:nvPr>
            <p:ph idx="1"/>
          </p:nvPr>
        </p:nvSpPr>
        <p:spPr/>
        <p:txBody>
          <a:bodyPr/>
          <a:lstStyle/>
          <a:p>
            <a:r>
              <a:rPr lang="en-US" altLang="en-US" dirty="0">
                <a:cs typeface="Times New Roman" panose="02020603050405020304" pitchFamily="18" charset="0"/>
              </a:rPr>
              <a:t>It wasn’t long before</a:t>
            </a:r>
            <a:r>
              <a:rPr lang="en-US" altLang="en-US" sz="3600" dirty="0">
                <a:latin typeface="Times New Roman" panose="02020603050405020304" pitchFamily="18" charset="0"/>
                <a:cs typeface="Times New Roman" panose="02020603050405020304" pitchFamily="18" charset="0"/>
              </a:rPr>
              <a:t> </a:t>
            </a:r>
            <a:r>
              <a:rPr lang="en-US" altLang="en-US" dirty="0">
                <a:cs typeface="Times New Roman" panose="02020603050405020304" pitchFamily="18" charset="0"/>
              </a:rPr>
              <a:t>another world war was looming. In order to win this war, the British needed the support of  the Arabs (oil) so they released the </a:t>
            </a:r>
            <a:r>
              <a:rPr lang="en-US" altLang="en-US" i="1" u="sng" dirty="0">
                <a:cs typeface="Times New Roman" panose="02020603050405020304" pitchFamily="18" charset="0"/>
              </a:rPr>
              <a:t>White Paper</a:t>
            </a:r>
            <a:r>
              <a:rPr lang="en-US" altLang="en-US" i="1" dirty="0">
                <a:cs typeface="Times New Roman" panose="02020603050405020304" pitchFamily="18" charset="0"/>
              </a:rPr>
              <a:t> </a:t>
            </a:r>
            <a:r>
              <a:rPr lang="en-US" altLang="en-US" dirty="0" smtClean="0">
                <a:cs typeface="Times New Roman" panose="02020603050405020304" pitchFamily="18" charset="0"/>
              </a:rPr>
              <a:t>which </a:t>
            </a:r>
            <a:r>
              <a:rPr lang="en-US" altLang="en-US" dirty="0" err="1">
                <a:cs typeface="Times New Roman" panose="02020603050405020304" pitchFamily="18" charset="0"/>
              </a:rPr>
              <a:t>favoured</a:t>
            </a:r>
            <a:r>
              <a:rPr lang="en-US" altLang="en-US" dirty="0">
                <a:cs typeface="Times New Roman" panose="02020603050405020304" pitchFamily="18" charset="0"/>
              </a:rPr>
              <a:t> the creation of an Arab (Palestinian state) in   Palestine.</a:t>
            </a:r>
            <a:r>
              <a:rPr lang="en-US" altLang="en-US" dirty="0"/>
              <a:t> The Jews were furious.</a:t>
            </a:r>
          </a:p>
        </p:txBody>
      </p:sp>
    </p:spTree>
    <p:extLst>
      <p:ext uri="{BB962C8B-B14F-4D97-AF65-F5344CB8AC3E}">
        <p14:creationId xmlns:p14="http://schemas.microsoft.com/office/powerpoint/2010/main" val="463927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Palestine/Israel</a:t>
            </a:r>
            <a:endParaRPr lang="en-CA" dirty="0"/>
          </a:p>
        </p:txBody>
      </p:sp>
      <p:sp>
        <p:nvSpPr>
          <p:cNvPr id="3" name="Content Placeholder 2"/>
          <p:cNvSpPr>
            <a:spLocks noGrp="1"/>
          </p:cNvSpPr>
          <p:nvPr>
            <p:ph idx="1"/>
          </p:nvPr>
        </p:nvSpPr>
        <p:spPr/>
        <p:txBody>
          <a:bodyPr>
            <a:normAutofit/>
          </a:bodyPr>
          <a:lstStyle/>
          <a:p>
            <a:r>
              <a:rPr lang="en-CA" dirty="0" smtClean="0"/>
              <a:t>The area of Palestine (Israel) is one of the most important regions in the world.</a:t>
            </a:r>
          </a:p>
          <a:p>
            <a:pPr lvl="1"/>
            <a:r>
              <a:rPr lang="en-CA" dirty="0" smtClean="0"/>
              <a:t>It is home to several ancient civilizations.</a:t>
            </a:r>
          </a:p>
          <a:p>
            <a:pPr lvl="1"/>
            <a:r>
              <a:rPr lang="en-CA" dirty="0" smtClean="0"/>
              <a:t>It is on an important trade route.</a:t>
            </a:r>
          </a:p>
          <a:p>
            <a:pPr lvl="1"/>
            <a:r>
              <a:rPr lang="en-CA" dirty="0" smtClean="0"/>
              <a:t>Produces 1/6 of the world’s oil.</a:t>
            </a:r>
          </a:p>
          <a:p>
            <a:pPr lvl="1"/>
            <a:r>
              <a:rPr lang="en-CA" dirty="0" smtClean="0"/>
              <a:t>Birthplace of 3 major religions:</a:t>
            </a:r>
          </a:p>
          <a:p>
            <a:pPr lvl="2"/>
            <a:r>
              <a:rPr lang="en-CA" dirty="0" smtClean="0"/>
              <a:t>Judaism</a:t>
            </a:r>
          </a:p>
          <a:p>
            <a:pPr lvl="2"/>
            <a:r>
              <a:rPr lang="en-CA" dirty="0" smtClean="0"/>
              <a:t>Christianity</a:t>
            </a:r>
          </a:p>
          <a:p>
            <a:pPr lvl="2"/>
            <a:r>
              <a:rPr lang="en-CA" dirty="0" smtClean="0"/>
              <a:t>Islam</a:t>
            </a:r>
            <a:endParaRPr lang="en-CA" dirty="0"/>
          </a:p>
        </p:txBody>
      </p:sp>
    </p:spTree>
    <p:extLst>
      <p:ext uri="{BB962C8B-B14F-4D97-AF65-F5344CB8AC3E}">
        <p14:creationId xmlns:p14="http://schemas.microsoft.com/office/powerpoint/2010/main" val="15072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Holocaust</a:t>
            </a:r>
          </a:p>
        </p:txBody>
      </p:sp>
      <p:sp>
        <p:nvSpPr>
          <p:cNvPr id="3" name="Content Placeholder 2"/>
          <p:cNvSpPr>
            <a:spLocks noGrp="1"/>
          </p:cNvSpPr>
          <p:nvPr>
            <p:ph idx="1"/>
          </p:nvPr>
        </p:nvSpPr>
        <p:spPr/>
        <p:txBody>
          <a:bodyPr>
            <a:normAutofit/>
          </a:bodyPr>
          <a:lstStyle/>
          <a:p>
            <a:endParaRPr lang="en-US" altLang="en-US" sz="2000" dirty="0"/>
          </a:p>
        </p:txBody>
      </p:sp>
    </p:spTree>
    <p:extLst>
      <p:ext uri="{BB962C8B-B14F-4D97-AF65-F5344CB8AC3E}">
        <p14:creationId xmlns:p14="http://schemas.microsoft.com/office/powerpoint/2010/main" val="1591493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ol-j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80010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686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olocau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61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403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Krist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9144000" cy="62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855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holocaus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89154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132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dirty="0">
                <a:cs typeface="Times New Roman" panose="02020603050405020304" pitchFamily="18" charset="0"/>
              </a:rPr>
              <a:t>Through the 1930’s and 40’s, the Nazis in Europe persecuted and massacred millions of Jews</a:t>
            </a:r>
            <a:r>
              <a:rPr lang="en-US" altLang="en-US" dirty="0" smtClean="0">
                <a:cs typeface="Times New Roman" panose="02020603050405020304" pitchFamily="18" charset="0"/>
              </a:rPr>
              <a:t>.</a:t>
            </a:r>
          </a:p>
          <a:p>
            <a:endParaRPr lang="en-US" altLang="en-US" sz="900" dirty="0">
              <a:cs typeface="Times New Roman" panose="02020603050405020304" pitchFamily="18" charset="0"/>
            </a:endParaRPr>
          </a:p>
          <a:p>
            <a:r>
              <a:rPr lang="en-US" altLang="en-US" dirty="0">
                <a:cs typeface="Times New Roman" panose="02020603050405020304" pitchFamily="18" charset="0"/>
              </a:rPr>
              <a:t>Evidently, the world is sympathetic to the Jewish cause, the creation of a Jewish State in </a:t>
            </a:r>
            <a:r>
              <a:rPr lang="en-US" altLang="en-US" dirty="0" smtClean="0">
                <a:cs typeface="Times New Roman" panose="02020603050405020304" pitchFamily="18" charset="0"/>
              </a:rPr>
              <a:t>Palestine for the world’s Jews. </a:t>
            </a:r>
          </a:p>
          <a:p>
            <a:endParaRPr lang="en-US" altLang="en-US" sz="900" dirty="0"/>
          </a:p>
          <a:p>
            <a:r>
              <a:rPr lang="en-US" altLang="en-US" dirty="0" smtClean="0"/>
              <a:t>After </a:t>
            </a:r>
            <a:r>
              <a:rPr lang="en-US" altLang="en-US" dirty="0"/>
              <a:t>WWII, the British tried to limit Jewish immigration to Palestine. Many Holocaust survivors were liberated from Nazi camps and found themselves in British camps on the island of Cyprus. </a:t>
            </a:r>
          </a:p>
        </p:txBody>
      </p:sp>
    </p:spTree>
    <p:extLst>
      <p:ext uri="{BB962C8B-B14F-4D97-AF65-F5344CB8AC3E}">
        <p14:creationId xmlns:p14="http://schemas.microsoft.com/office/powerpoint/2010/main" val="92187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“Holy Land”</a:t>
            </a:r>
            <a:endParaRPr lang="en-CA" dirty="0"/>
          </a:p>
        </p:txBody>
      </p:sp>
      <p:sp>
        <p:nvSpPr>
          <p:cNvPr id="3" name="Content Placeholder 2"/>
          <p:cNvSpPr>
            <a:spLocks noGrp="1"/>
          </p:cNvSpPr>
          <p:nvPr>
            <p:ph sz="half" idx="1"/>
          </p:nvPr>
        </p:nvSpPr>
        <p:spPr>
          <a:xfrm>
            <a:off x="1981200" y="2057400"/>
            <a:ext cx="4038600" cy="4340352"/>
          </a:xfrm>
        </p:spPr>
        <p:txBody>
          <a:bodyPr/>
          <a:lstStyle/>
          <a:p>
            <a:r>
              <a:rPr lang="en-CA" dirty="0" smtClean="0"/>
              <a:t>At the center of the land in question is an area called by many, “The Holy Land”.</a:t>
            </a:r>
          </a:p>
          <a:p>
            <a:endParaRPr lang="en-CA" sz="800" dirty="0"/>
          </a:p>
          <a:p>
            <a:r>
              <a:rPr lang="en-CA" dirty="0" smtClean="0"/>
              <a:t>It is sacred to all 3 religions.</a:t>
            </a:r>
          </a:p>
          <a:p>
            <a:endParaRPr lang="en-CA" sz="800" dirty="0"/>
          </a:p>
          <a:p>
            <a:r>
              <a:rPr lang="en-CA" dirty="0" smtClean="0"/>
              <a:t>Jerusalem is at the centre.</a:t>
            </a:r>
            <a:endParaRPr lang="en-CA" dirty="0"/>
          </a:p>
        </p:txBody>
      </p:sp>
      <p:pic>
        <p:nvPicPr>
          <p:cNvPr id="5" name="Content Placeholder 4" descr="gospel_map1.jpg"/>
          <p:cNvPicPr>
            <a:picLocks noGrp="1" noChangeAspect="1"/>
          </p:cNvPicPr>
          <p:nvPr>
            <p:ph sz="half" idx="2"/>
          </p:nvPr>
        </p:nvPicPr>
        <p:blipFill>
          <a:blip r:embed="rId2" cstate="print"/>
          <a:stretch>
            <a:fillRect/>
          </a:stretch>
        </p:blipFill>
        <p:spPr>
          <a:xfrm>
            <a:off x="6324600" y="1445360"/>
            <a:ext cx="3810000" cy="5387903"/>
          </a:xfrm>
        </p:spPr>
      </p:pic>
    </p:spTree>
    <p:extLst>
      <p:ext uri="{BB962C8B-B14F-4D97-AF65-F5344CB8AC3E}">
        <p14:creationId xmlns:p14="http://schemas.microsoft.com/office/powerpoint/2010/main" val="30422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
                                        <p:tgtEl>
                                          <p:spTgt spid="3">
                                            <p:txEl>
                                              <p:pRg st="2" end="2"/>
                                            </p:txEl>
                                          </p:spTgt>
                                        </p:tgtEl>
                                      </p:cBhvr>
                                    </p:animEffect>
                                    <p:anim calcmode="lin" valueType="num">
                                      <p:cBhvr>
                                        <p:cTn id="1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
                                        <p:tgtEl>
                                          <p:spTgt spid="3">
                                            <p:txEl>
                                              <p:pRg st="4" end="4"/>
                                            </p:txEl>
                                          </p:spTgt>
                                        </p:tgtEl>
                                      </p:cBhvr>
                                    </p:animEffect>
                                    <p:anim calcmode="lin" valueType="num">
                                      <p:cBhvr>
                                        <p:cTn id="26"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Conflict</a:t>
            </a:r>
            <a:endParaRPr lang="en-US" dirty="0"/>
          </a:p>
        </p:txBody>
      </p:sp>
      <p:sp>
        <p:nvSpPr>
          <p:cNvPr id="6" name="Content Placeholder 5"/>
          <p:cNvSpPr>
            <a:spLocks noGrp="1"/>
          </p:cNvSpPr>
          <p:nvPr>
            <p:ph idx="1"/>
          </p:nvPr>
        </p:nvSpPr>
        <p:spPr/>
        <p:txBody>
          <a:bodyPr>
            <a:normAutofit/>
          </a:bodyPr>
          <a:lstStyle/>
          <a:p>
            <a:r>
              <a:rPr lang="en-US" altLang="en-US" dirty="0">
                <a:cs typeface="Times New Roman" panose="02020603050405020304" pitchFamily="18" charset="0"/>
              </a:rPr>
              <a:t>Conflicts, </a:t>
            </a:r>
            <a:r>
              <a:rPr lang="en-US" altLang="en-US" dirty="0"/>
              <a:t>between the Israelites (Hebrews, Jews) and Philistines (Arabs</a:t>
            </a:r>
            <a:r>
              <a:rPr lang="en-US" altLang="en-US" dirty="0" smtClean="0"/>
              <a:t>)</a:t>
            </a:r>
            <a:r>
              <a:rPr lang="en-US" altLang="en-US" dirty="0" smtClean="0">
                <a:cs typeface="Times New Roman" panose="02020603050405020304" pitchFamily="18" charset="0"/>
              </a:rPr>
              <a:t>, are </a:t>
            </a:r>
            <a:r>
              <a:rPr lang="en-US" altLang="en-US" dirty="0">
                <a:cs typeface="Times New Roman" panose="02020603050405020304" pitchFamily="18" charset="0"/>
              </a:rPr>
              <a:t>depicted in the ancient scriptures and texts (The Old Testament - David and Goliath). </a:t>
            </a:r>
          </a:p>
          <a:p>
            <a:endParaRPr lang="en-US" altLang="en-US" sz="900" dirty="0">
              <a:cs typeface="Times New Roman" panose="02020603050405020304" pitchFamily="18" charset="0"/>
            </a:endParaRPr>
          </a:p>
          <a:p>
            <a:r>
              <a:rPr lang="en-US" altLang="en-US" dirty="0">
                <a:cs typeface="Times New Roman" panose="02020603050405020304" pitchFamily="18" charset="0"/>
              </a:rPr>
              <a:t>Moses led the Hebrews (Jews) out of Egypt (Arabs) during the </a:t>
            </a:r>
            <a:r>
              <a:rPr lang="en-US" altLang="en-US" dirty="0" smtClean="0">
                <a:cs typeface="Times New Roman" panose="02020603050405020304" pitchFamily="18" charset="0"/>
              </a:rPr>
              <a:t>Exodus.</a:t>
            </a:r>
          </a:p>
          <a:p>
            <a:endParaRPr lang="en-US" altLang="en-US" sz="900" dirty="0">
              <a:cs typeface="Times New Roman" panose="02020603050405020304" pitchFamily="18" charset="0"/>
            </a:endParaRPr>
          </a:p>
          <a:p>
            <a:r>
              <a:rPr lang="en-US" altLang="en-US" dirty="0" smtClean="0">
                <a:cs typeface="Times New Roman" panose="02020603050405020304" pitchFamily="18" charset="0"/>
              </a:rPr>
              <a:t>The Israelites and the Arabs lived in the land of Israel/Palestine through ancient times right up until around 70CE.</a:t>
            </a:r>
            <a:endParaRPr lang="en-US" altLang="en-US" dirty="0"/>
          </a:p>
        </p:txBody>
      </p:sp>
    </p:spTree>
    <p:extLst>
      <p:ext uri="{BB962C8B-B14F-4D97-AF65-F5344CB8AC3E}">
        <p14:creationId xmlns:p14="http://schemas.microsoft.com/office/powerpoint/2010/main" val="2810552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happened in the year 70 CE?</a:t>
            </a:r>
            <a:endParaRPr lang="en-US" dirty="0"/>
          </a:p>
        </p:txBody>
      </p:sp>
      <p:sp>
        <p:nvSpPr>
          <p:cNvPr id="3" name="Content Placeholder 2"/>
          <p:cNvSpPr>
            <a:spLocks noGrp="1"/>
          </p:cNvSpPr>
          <p:nvPr>
            <p:ph idx="1"/>
          </p:nvPr>
        </p:nvSpPr>
        <p:spPr/>
        <p:txBody>
          <a:bodyPr>
            <a:normAutofit/>
          </a:bodyPr>
          <a:lstStyle/>
          <a:p>
            <a:r>
              <a:rPr lang="en-US" altLang="en-US" dirty="0"/>
              <a:t>Many empires were created within this </a:t>
            </a:r>
            <a:r>
              <a:rPr lang="en-US" altLang="en-US" dirty="0" smtClean="0"/>
              <a:t>region before </a:t>
            </a:r>
            <a:r>
              <a:rPr lang="en-US" altLang="en-US" dirty="0"/>
              <a:t>the common era (Babylonians, Persians).</a:t>
            </a:r>
          </a:p>
          <a:p>
            <a:endParaRPr lang="en-US" altLang="en-US" sz="900" dirty="0">
              <a:cs typeface="Times New Roman" panose="02020603050405020304" pitchFamily="18" charset="0"/>
            </a:endParaRPr>
          </a:p>
          <a:p>
            <a:r>
              <a:rPr lang="en-US" altLang="en-US" dirty="0" smtClean="0">
                <a:cs typeface="Times New Roman" panose="02020603050405020304" pitchFamily="18" charset="0"/>
              </a:rPr>
              <a:t>In </a:t>
            </a:r>
            <a:r>
              <a:rPr lang="en-US" altLang="en-US" dirty="0">
                <a:cs typeface="Times New Roman" panose="02020603050405020304" pitchFamily="18" charset="0"/>
              </a:rPr>
              <a:t>70 CE, “</a:t>
            </a:r>
            <a:r>
              <a:rPr lang="en-US" altLang="en-US" i="1" dirty="0">
                <a:cs typeface="Times New Roman" panose="02020603050405020304" pitchFamily="18" charset="0"/>
              </a:rPr>
              <a:t>the dispersal”</a:t>
            </a:r>
            <a:r>
              <a:rPr lang="en-US" altLang="en-US" dirty="0">
                <a:cs typeface="Times New Roman" panose="02020603050405020304" pitchFamily="18" charset="0"/>
              </a:rPr>
              <a:t> – </a:t>
            </a:r>
            <a:r>
              <a:rPr lang="en-US" altLang="en-US" i="1" dirty="0">
                <a:cs typeface="Times New Roman" panose="02020603050405020304" pitchFamily="18" charset="0"/>
              </a:rPr>
              <a:t>“the Diaspora”.</a:t>
            </a:r>
          </a:p>
          <a:p>
            <a:pPr lvl="1"/>
            <a:r>
              <a:rPr lang="en-US" altLang="en-US" dirty="0">
                <a:cs typeface="Times New Roman" panose="02020603050405020304" pitchFamily="18" charset="0"/>
              </a:rPr>
              <a:t>The Romans (Emperor Titus), who controlled the region</a:t>
            </a:r>
            <a:r>
              <a:rPr lang="en-US" altLang="en-US" b="1" dirty="0">
                <a:cs typeface="Times New Roman" panose="02020603050405020304" pitchFamily="18" charset="0"/>
              </a:rPr>
              <a:t> </a:t>
            </a:r>
            <a:r>
              <a:rPr lang="en-US" altLang="en-US" dirty="0">
                <a:cs typeface="Times New Roman" panose="02020603050405020304" pitchFamily="18" charset="0"/>
              </a:rPr>
              <a:t>(Middle East), forced the Jews (Hebrews) out of the region. The Jews migrated to different parts of the world</a:t>
            </a:r>
            <a:r>
              <a:rPr lang="en-US" altLang="en-US" dirty="0" smtClean="0">
                <a:cs typeface="Times New Roman" panose="02020603050405020304" pitchFamily="18" charset="0"/>
              </a:rPr>
              <a:t>. The </a:t>
            </a:r>
            <a:r>
              <a:rPr lang="en-US" altLang="en-US" dirty="0">
                <a:cs typeface="Times New Roman" panose="02020603050405020304" pitchFamily="18" charset="0"/>
              </a:rPr>
              <a:t>majority of Jews made their way to Europe where millions would prosper in the arts, the humanities, business and science.</a:t>
            </a:r>
            <a:r>
              <a:rPr lang="en-US" altLang="en-US" dirty="0">
                <a:latin typeface="Times New Roman" panose="02020603050405020304" pitchFamily="18" charset="0"/>
              </a:rPr>
              <a:t> </a:t>
            </a:r>
          </a:p>
        </p:txBody>
      </p:sp>
    </p:spTree>
    <p:extLst>
      <p:ext uri="{BB962C8B-B14F-4D97-AF65-F5344CB8AC3E}">
        <p14:creationId xmlns:p14="http://schemas.microsoft.com/office/powerpoint/2010/main" val="1953080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Persecution</a:t>
            </a:r>
            <a:endParaRPr lang="en-US" dirty="0"/>
          </a:p>
        </p:txBody>
      </p:sp>
      <p:sp>
        <p:nvSpPr>
          <p:cNvPr id="3" name="Content Placeholder 2"/>
          <p:cNvSpPr>
            <a:spLocks noGrp="1"/>
          </p:cNvSpPr>
          <p:nvPr>
            <p:ph idx="1"/>
          </p:nvPr>
        </p:nvSpPr>
        <p:spPr/>
        <p:txBody>
          <a:bodyPr/>
          <a:lstStyle/>
          <a:p>
            <a:r>
              <a:rPr lang="en-US" altLang="en-US" dirty="0">
                <a:cs typeface="Times New Roman" panose="02020603050405020304" pitchFamily="18" charset="0"/>
              </a:rPr>
              <a:t>Because of minor differences in beliefs and practices, the Jews living in Europe were subjected to terrible acts of persecution.</a:t>
            </a:r>
            <a:r>
              <a:rPr lang="en-US" altLang="en-US" dirty="0">
                <a:latin typeface="Times New Roman" panose="02020603050405020304" pitchFamily="18" charset="0"/>
                <a:cs typeface="Times New Roman" panose="02020603050405020304" pitchFamily="18" charset="0"/>
              </a:rPr>
              <a:t> </a:t>
            </a:r>
            <a:endParaRPr lang="en-US" altLang="en-US" dirty="0" smtClean="0">
              <a:latin typeface="Times New Roman" panose="02020603050405020304" pitchFamily="18" charset="0"/>
              <a:cs typeface="Times New Roman" panose="02020603050405020304" pitchFamily="18" charset="0"/>
            </a:endParaRPr>
          </a:p>
          <a:p>
            <a:endParaRPr lang="en-US" altLang="en-US" sz="800" dirty="0">
              <a:latin typeface="Times New Roman" panose="02020603050405020304" pitchFamily="18" charset="0"/>
            </a:endParaRPr>
          </a:p>
          <a:p>
            <a:pPr lvl="1"/>
            <a:r>
              <a:rPr lang="en-US" altLang="en-US" dirty="0">
                <a:cs typeface="Times New Roman" panose="02020603050405020304" pitchFamily="18" charset="0"/>
              </a:rPr>
              <a:t>For example, in the 1300’s the Church in Europe imposed its rule of law through the “Inquisition.” Many Jews would be executed after having been branded heretics (non-believers</a:t>
            </a:r>
            <a:r>
              <a:rPr lang="en-US" altLang="en-US" dirty="0" smtClean="0">
                <a:cs typeface="Times New Roman" panose="02020603050405020304" pitchFamily="18" charset="0"/>
              </a:rPr>
              <a:t>).</a:t>
            </a:r>
            <a:endParaRPr lang="en-US" altLang="en-US" sz="4400" dirty="0">
              <a:latin typeface="Times New Roman" panose="02020603050405020304" pitchFamily="18" charset="0"/>
            </a:endParaRPr>
          </a:p>
        </p:txBody>
      </p:sp>
    </p:spTree>
    <p:extLst>
      <p:ext uri="{BB962C8B-B14F-4D97-AF65-F5344CB8AC3E}">
        <p14:creationId xmlns:p14="http://schemas.microsoft.com/office/powerpoint/2010/main" val="1946077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Rise of Islam</a:t>
            </a:r>
            <a:endParaRPr lang="en-CA" dirty="0"/>
          </a:p>
        </p:txBody>
      </p:sp>
      <p:sp>
        <p:nvSpPr>
          <p:cNvPr id="3" name="Content Placeholder 2"/>
          <p:cNvSpPr>
            <a:spLocks noGrp="1"/>
          </p:cNvSpPr>
          <p:nvPr>
            <p:ph idx="1"/>
          </p:nvPr>
        </p:nvSpPr>
        <p:spPr>
          <a:xfrm>
            <a:off x="1981200" y="1676400"/>
            <a:ext cx="4147868" cy="4989873"/>
          </a:xfrm>
        </p:spPr>
        <p:txBody>
          <a:bodyPr>
            <a:normAutofit/>
          </a:bodyPr>
          <a:lstStyle/>
          <a:p>
            <a:r>
              <a:rPr lang="en-US" altLang="en-US" dirty="0">
                <a:cs typeface="Times New Roman" panose="02020603050405020304" pitchFamily="18" charset="0"/>
              </a:rPr>
              <a:t>Meanwhile, the Arabs controlled the entire region of the Middle East. </a:t>
            </a:r>
            <a:endParaRPr lang="en-US" altLang="en-US" dirty="0" smtClean="0">
              <a:cs typeface="Times New Roman" panose="02020603050405020304" pitchFamily="18" charset="0"/>
            </a:endParaRPr>
          </a:p>
          <a:p>
            <a:endParaRPr lang="en-US" altLang="en-US" sz="900" dirty="0">
              <a:cs typeface="Times New Roman" panose="02020603050405020304" pitchFamily="18" charset="0"/>
            </a:endParaRPr>
          </a:p>
          <a:p>
            <a:r>
              <a:rPr lang="en-US" altLang="en-US" dirty="0" smtClean="0">
                <a:cs typeface="Times New Roman" panose="02020603050405020304" pitchFamily="18" charset="0"/>
              </a:rPr>
              <a:t>The </a:t>
            </a:r>
            <a:r>
              <a:rPr lang="en-US" altLang="en-US" dirty="0">
                <a:cs typeface="Times New Roman" panose="02020603050405020304" pitchFamily="18" charset="0"/>
              </a:rPr>
              <a:t>Arabs living in Palestine/Israel at  this time were referred to as Palestinians. </a:t>
            </a:r>
            <a:endParaRPr lang="en-US" altLang="en-US" dirty="0" smtClean="0">
              <a:cs typeface="Times New Roman" panose="02020603050405020304" pitchFamily="18" charset="0"/>
            </a:endParaRPr>
          </a:p>
          <a:p>
            <a:endParaRPr lang="en-US" altLang="en-US" sz="900" dirty="0">
              <a:cs typeface="Times New Roman" panose="02020603050405020304" pitchFamily="18" charset="0"/>
            </a:endParaRPr>
          </a:p>
          <a:p>
            <a:r>
              <a:rPr lang="en-US" altLang="en-US" dirty="0" smtClean="0">
                <a:cs typeface="Times New Roman" panose="02020603050405020304" pitchFamily="18" charset="0"/>
              </a:rPr>
              <a:t>They </a:t>
            </a:r>
            <a:r>
              <a:rPr lang="en-US" altLang="en-US" dirty="0">
                <a:cs typeface="Times New Roman" panose="02020603050405020304" pitchFamily="18" charset="0"/>
              </a:rPr>
              <a:t>adopted the religion </a:t>
            </a:r>
            <a:r>
              <a:rPr lang="en-US" altLang="en-US" b="1" dirty="0">
                <a:cs typeface="Times New Roman" panose="02020603050405020304" pitchFamily="18" charset="0"/>
              </a:rPr>
              <a:t>Islam</a:t>
            </a:r>
            <a:r>
              <a:rPr lang="en-US" altLang="en-US" dirty="0">
                <a:cs typeface="Times New Roman" panose="02020603050405020304" pitchFamily="18" charset="0"/>
              </a:rPr>
              <a:t> in mid-500 </a:t>
            </a:r>
            <a:r>
              <a:rPr lang="en-US" altLang="en-US" dirty="0" smtClean="0">
                <a:cs typeface="Times New Roman" panose="02020603050405020304" pitchFamily="18" charset="0"/>
              </a:rPr>
              <a:t>CE</a:t>
            </a:r>
            <a:r>
              <a:rPr lang="en-US" altLang="en-US" dirty="0">
                <a:cs typeface="Times New Roman" panose="02020603050405020304" pitchFamily="18" charset="0"/>
              </a:rPr>
              <a:t> </a:t>
            </a:r>
            <a:r>
              <a:rPr lang="en-US" altLang="en-US" dirty="0" smtClean="0"/>
              <a:t>(created by the prophet Mohammed).</a:t>
            </a:r>
            <a:endParaRPr lang="en-US" altLang="en-US" dirty="0"/>
          </a:p>
        </p:txBody>
      </p:sp>
      <p:pic>
        <p:nvPicPr>
          <p:cNvPr id="4" name="Picture 3"/>
          <p:cNvPicPr>
            <a:picLocks noChangeAspect="1"/>
          </p:cNvPicPr>
          <p:nvPr/>
        </p:nvPicPr>
        <p:blipFill>
          <a:blip r:embed="rId2"/>
          <a:stretch>
            <a:fillRect/>
          </a:stretch>
        </p:blipFill>
        <p:spPr>
          <a:xfrm>
            <a:off x="6160699" y="1649083"/>
            <a:ext cx="4320839" cy="5116783"/>
          </a:xfrm>
          <a:prstGeom prst="rect">
            <a:avLst/>
          </a:prstGeom>
        </p:spPr>
      </p:pic>
    </p:spTree>
    <p:extLst>
      <p:ext uri="{BB962C8B-B14F-4D97-AF65-F5344CB8AC3E}">
        <p14:creationId xmlns:p14="http://schemas.microsoft.com/office/powerpoint/2010/main" val="196474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828801" y="155138"/>
            <a:ext cx="843535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a:solidFill>
                  <a:schemeClr val="tx1"/>
                </a:solidFill>
                <a:latin typeface="Papyrus" panose="03070502060502030205" pitchFamily="66" charset="0"/>
              </a:defRPr>
            </a:lvl1pPr>
            <a:lvl2pPr marL="742950" indent="-285750">
              <a:defRPr sz="4400">
                <a:solidFill>
                  <a:schemeClr val="tx1"/>
                </a:solidFill>
                <a:latin typeface="Papyrus" panose="03070502060502030205" pitchFamily="66" charset="0"/>
              </a:defRPr>
            </a:lvl2pPr>
            <a:lvl3pPr marL="1143000" indent="-228600">
              <a:defRPr sz="4400">
                <a:solidFill>
                  <a:schemeClr val="tx1"/>
                </a:solidFill>
                <a:latin typeface="Papyrus" panose="03070502060502030205" pitchFamily="66" charset="0"/>
              </a:defRPr>
            </a:lvl3pPr>
            <a:lvl4pPr marL="1600200" indent="-228600">
              <a:defRPr sz="4400">
                <a:solidFill>
                  <a:schemeClr val="tx1"/>
                </a:solidFill>
                <a:latin typeface="Papyrus" panose="03070502060502030205" pitchFamily="66" charset="0"/>
              </a:defRPr>
            </a:lvl4pPr>
            <a:lvl5pPr marL="2057400" indent="-228600">
              <a:defRPr sz="4400">
                <a:solidFill>
                  <a:schemeClr val="tx1"/>
                </a:solidFill>
                <a:latin typeface="Papyrus" panose="03070502060502030205" pitchFamily="66" charset="0"/>
              </a:defRPr>
            </a:lvl5pPr>
            <a:lvl6pPr marL="2514600" indent="-228600" eaLnBrk="0" fontAlgn="base" hangingPunct="0">
              <a:spcBef>
                <a:spcPct val="0"/>
              </a:spcBef>
              <a:spcAft>
                <a:spcPct val="0"/>
              </a:spcAft>
              <a:defRPr sz="4400">
                <a:solidFill>
                  <a:schemeClr val="tx1"/>
                </a:solidFill>
                <a:latin typeface="Papyrus" panose="03070502060502030205" pitchFamily="66" charset="0"/>
              </a:defRPr>
            </a:lvl6pPr>
            <a:lvl7pPr marL="2971800" indent="-228600" eaLnBrk="0" fontAlgn="base" hangingPunct="0">
              <a:spcBef>
                <a:spcPct val="0"/>
              </a:spcBef>
              <a:spcAft>
                <a:spcPct val="0"/>
              </a:spcAft>
              <a:defRPr sz="4400">
                <a:solidFill>
                  <a:schemeClr val="tx1"/>
                </a:solidFill>
                <a:latin typeface="Papyrus" panose="03070502060502030205" pitchFamily="66" charset="0"/>
              </a:defRPr>
            </a:lvl7pPr>
            <a:lvl8pPr marL="3429000" indent="-228600" eaLnBrk="0" fontAlgn="base" hangingPunct="0">
              <a:spcBef>
                <a:spcPct val="0"/>
              </a:spcBef>
              <a:spcAft>
                <a:spcPct val="0"/>
              </a:spcAft>
              <a:defRPr sz="4400">
                <a:solidFill>
                  <a:schemeClr val="tx1"/>
                </a:solidFill>
                <a:latin typeface="Papyrus" panose="03070502060502030205" pitchFamily="66" charset="0"/>
              </a:defRPr>
            </a:lvl8pPr>
            <a:lvl9pPr marL="3886200" indent="-228600" eaLnBrk="0" fontAlgn="base" hangingPunct="0">
              <a:spcBef>
                <a:spcPct val="0"/>
              </a:spcBef>
              <a:spcAft>
                <a:spcPct val="0"/>
              </a:spcAft>
              <a:defRPr sz="4400">
                <a:solidFill>
                  <a:schemeClr val="tx1"/>
                </a:solidFill>
                <a:latin typeface="Papyrus" panose="03070502060502030205" pitchFamily="66" charset="0"/>
              </a:defRPr>
            </a:lvl9pPr>
          </a:lstStyle>
          <a:p>
            <a:pPr eaLnBrk="1" hangingPunct="1"/>
            <a:r>
              <a:rPr lang="en-US" altLang="en-US" sz="2600" dirty="0">
                <a:solidFill>
                  <a:schemeClr val="bg1"/>
                </a:solidFill>
                <a:latin typeface="+mn-lt"/>
              </a:rPr>
              <a:t>Because of a dispute over who would follow as caliph, or leader, Islam experienced a schism, or division into two rival groups:</a:t>
            </a:r>
          </a:p>
        </p:txBody>
      </p:sp>
      <p:sp>
        <p:nvSpPr>
          <p:cNvPr id="146437" name="Text Box 5"/>
          <p:cNvSpPr txBox="1">
            <a:spLocks noChangeArrowheads="1"/>
          </p:cNvSpPr>
          <p:nvPr/>
        </p:nvSpPr>
        <p:spPr bwMode="auto">
          <a:xfrm>
            <a:off x="1828801" y="2514600"/>
            <a:ext cx="3902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Papyrus" panose="03070502060502030205" pitchFamily="66" charset="0"/>
              </a:defRPr>
            </a:lvl1pPr>
            <a:lvl2pPr marL="742950" indent="-285750">
              <a:defRPr sz="4400">
                <a:solidFill>
                  <a:schemeClr val="tx1"/>
                </a:solidFill>
                <a:latin typeface="Papyrus" panose="03070502060502030205" pitchFamily="66" charset="0"/>
              </a:defRPr>
            </a:lvl2pPr>
            <a:lvl3pPr marL="1143000" indent="-228600">
              <a:defRPr sz="4400">
                <a:solidFill>
                  <a:schemeClr val="tx1"/>
                </a:solidFill>
                <a:latin typeface="Papyrus" panose="03070502060502030205" pitchFamily="66" charset="0"/>
              </a:defRPr>
            </a:lvl3pPr>
            <a:lvl4pPr marL="1600200" indent="-228600">
              <a:defRPr sz="4400">
                <a:solidFill>
                  <a:schemeClr val="tx1"/>
                </a:solidFill>
                <a:latin typeface="Papyrus" panose="03070502060502030205" pitchFamily="66" charset="0"/>
              </a:defRPr>
            </a:lvl4pPr>
            <a:lvl5pPr marL="2057400" indent="-228600">
              <a:defRPr sz="4400">
                <a:solidFill>
                  <a:schemeClr val="tx1"/>
                </a:solidFill>
                <a:latin typeface="Papyrus" panose="03070502060502030205" pitchFamily="66" charset="0"/>
              </a:defRPr>
            </a:lvl5pPr>
            <a:lvl6pPr marL="2514600" indent="-228600" eaLnBrk="0" fontAlgn="base" hangingPunct="0">
              <a:spcBef>
                <a:spcPct val="0"/>
              </a:spcBef>
              <a:spcAft>
                <a:spcPct val="0"/>
              </a:spcAft>
              <a:defRPr sz="4400">
                <a:solidFill>
                  <a:schemeClr val="tx1"/>
                </a:solidFill>
                <a:latin typeface="Papyrus" panose="03070502060502030205" pitchFamily="66" charset="0"/>
              </a:defRPr>
            </a:lvl6pPr>
            <a:lvl7pPr marL="2971800" indent="-228600" eaLnBrk="0" fontAlgn="base" hangingPunct="0">
              <a:spcBef>
                <a:spcPct val="0"/>
              </a:spcBef>
              <a:spcAft>
                <a:spcPct val="0"/>
              </a:spcAft>
              <a:defRPr sz="4400">
                <a:solidFill>
                  <a:schemeClr val="tx1"/>
                </a:solidFill>
                <a:latin typeface="Papyrus" panose="03070502060502030205" pitchFamily="66" charset="0"/>
              </a:defRPr>
            </a:lvl7pPr>
            <a:lvl8pPr marL="3429000" indent="-228600" eaLnBrk="0" fontAlgn="base" hangingPunct="0">
              <a:spcBef>
                <a:spcPct val="0"/>
              </a:spcBef>
              <a:spcAft>
                <a:spcPct val="0"/>
              </a:spcAft>
              <a:defRPr sz="4400">
                <a:solidFill>
                  <a:schemeClr val="tx1"/>
                </a:solidFill>
                <a:latin typeface="Papyrus" panose="03070502060502030205" pitchFamily="66" charset="0"/>
              </a:defRPr>
            </a:lvl8pPr>
            <a:lvl9pPr marL="3886200" indent="-228600" eaLnBrk="0" fontAlgn="base" hangingPunct="0">
              <a:spcBef>
                <a:spcPct val="0"/>
              </a:spcBef>
              <a:spcAft>
                <a:spcPct val="0"/>
              </a:spcAft>
              <a:defRPr sz="4400">
                <a:solidFill>
                  <a:schemeClr val="tx1"/>
                </a:solidFill>
                <a:latin typeface="Papyrus" panose="03070502060502030205" pitchFamily="66" charset="0"/>
              </a:defRPr>
            </a:lvl9pPr>
          </a:lstStyle>
          <a:p>
            <a:pPr eaLnBrk="1" hangingPunct="1"/>
            <a:r>
              <a:rPr lang="en-US" altLang="en-US" sz="2400" b="1" dirty="0">
                <a:latin typeface="+mn-lt"/>
              </a:rPr>
              <a:t>The Shia</a:t>
            </a:r>
            <a:r>
              <a:rPr lang="en-US" altLang="en-US" sz="2400" dirty="0">
                <a:latin typeface="+mn-lt"/>
              </a:rPr>
              <a:t> – believe that</a:t>
            </a:r>
          </a:p>
          <a:p>
            <a:pPr eaLnBrk="1" hangingPunct="1"/>
            <a:r>
              <a:rPr lang="en-US" altLang="en-US" sz="2400" dirty="0">
                <a:latin typeface="+mn-lt"/>
              </a:rPr>
              <a:t> only the heirs of the fourth caliph, Ali, are the legitimate successors of Mohammed. </a:t>
            </a:r>
          </a:p>
        </p:txBody>
      </p:sp>
      <p:sp>
        <p:nvSpPr>
          <p:cNvPr id="146438" name="Text Box 6"/>
          <p:cNvSpPr txBox="1">
            <a:spLocks noChangeArrowheads="1"/>
          </p:cNvSpPr>
          <p:nvPr/>
        </p:nvSpPr>
        <p:spPr bwMode="auto">
          <a:xfrm>
            <a:off x="5943600" y="2286000"/>
            <a:ext cx="4495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a:solidFill>
                  <a:schemeClr val="tx1"/>
                </a:solidFill>
                <a:latin typeface="Papyrus" panose="03070502060502030205" pitchFamily="66" charset="0"/>
              </a:defRPr>
            </a:lvl1pPr>
            <a:lvl2pPr marL="742950" indent="-285750">
              <a:defRPr sz="4400">
                <a:solidFill>
                  <a:schemeClr val="tx1"/>
                </a:solidFill>
                <a:latin typeface="Papyrus" panose="03070502060502030205" pitchFamily="66" charset="0"/>
              </a:defRPr>
            </a:lvl2pPr>
            <a:lvl3pPr marL="1143000" indent="-228600">
              <a:defRPr sz="4400">
                <a:solidFill>
                  <a:schemeClr val="tx1"/>
                </a:solidFill>
                <a:latin typeface="Papyrus" panose="03070502060502030205" pitchFamily="66" charset="0"/>
              </a:defRPr>
            </a:lvl3pPr>
            <a:lvl4pPr marL="1600200" indent="-228600">
              <a:defRPr sz="4400">
                <a:solidFill>
                  <a:schemeClr val="tx1"/>
                </a:solidFill>
                <a:latin typeface="Papyrus" panose="03070502060502030205" pitchFamily="66" charset="0"/>
              </a:defRPr>
            </a:lvl4pPr>
            <a:lvl5pPr marL="2057400" indent="-228600">
              <a:defRPr sz="4400">
                <a:solidFill>
                  <a:schemeClr val="tx1"/>
                </a:solidFill>
                <a:latin typeface="Papyrus" panose="03070502060502030205" pitchFamily="66" charset="0"/>
              </a:defRPr>
            </a:lvl5pPr>
            <a:lvl6pPr marL="2514600" indent="-228600" eaLnBrk="0" fontAlgn="base" hangingPunct="0">
              <a:spcBef>
                <a:spcPct val="0"/>
              </a:spcBef>
              <a:spcAft>
                <a:spcPct val="0"/>
              </a:spcAft>
              <a:defRPr sz="4400">
                <a:solidFill>
                  <a:schemeClr val="tx1"/>
                </a:solidFill>
                <a:latin typeface="Papyrus" panose="03070502060502030205" pitchFamily="66" charset="0"/>
              </a:defRPr>
            </a:lvl6pPr>
            <a:lvl7pPr marL="2971800" indent="-228600" eaLnBrk="0" fontAlgn="base" hangingPunct="0">
              <a:spcBef>
                <a:spcPct val="0"/>
              </a:spcBef>
              <a:spcAft>
                <a:spcPct val="0"/>
              </a:spcAft>
              <a:defRPr sz="4400">
                <a:solidFill>
                  <a:schemeClr val="tx1"/>
                </a:solidFill>
                <a:latin typeface="Papyrus" panose="03070502060502030205" pitchFamily="66" charset="0"/>
              </a:defRPr>
            </a:lvl7pPr>
            <a:lvl8pPr marL="3429000" indent="-228600" eaLnBrk="0" fontAlgn="base" hangingPunct="0">
              <a:spcBef>
                <a:spcPct val="0"/>
              </a:spcBef>
              <a:spcAft>
                <a:spcPct val="0"/>
              </a:spcAft>
              <a:defRPr sz="4400">
                <a:solidFill>
                  <a:schemeClr val="tx1"/>
                </a:solidFill>
                <a:latin typeface="Papyrus" panose="03070502060502030205" pitchFamily="66" charset="0"/>
              </a:defRPr>
            </a:lvl8pPr>
            <a:lvl9pPr marL="3886200" indent="-228600" eaLnBrk="0" fontAlgn="base" hangingPunct="0">
              <a:spcBef>
                <a:spcPct val="0"/>
              </a:spcBef>
              <a:spcAft>
                <a:spcPct val="0"/>
              </a:spcAft>
              <a:defRPr sz="4400">
                <a:solidFill>
                  <a:schemeClr val="tx1"/>
                </a:solidFill>
                <a:latin typeface="Papyrus" panose="03070502060502030205" pitchFamily="66" charset="0"/>
              </a:defRPr>
            </a:lvl9pPr>
          </a:lstStyle>
          <a:p>
            <a:pPr eaLnBrk="1" hangingPunct="1"/>
            <a:r>
              <a:rPr lang="en-US" altLang="en-US" sz="2400" b="1" dirty="0">
                <a:latin typeface="+mn-lt"/>
              </a:rPr>
              <a:t>The Sunni</a:t>
            </a:r>
            <a:r>
              <a:rPr lang="en-US" altLang="en-US" sz="2400" dirty="0">
                <a:latin typeface="+mn-lt"/>
              </a:rPr>
              <a:t> believe that the first four caliphs--Mohammed's successors--rightfully took his place as the leaders of Muslims. They recognize the heirs of the four caliphs as legitimate religious leaders. These heirs ruled continuously in the Arab world until the break-up of the Ottoman Empire following the end of the First World War. </a:t>
            </a:r>
          </a:p>
        </p:txBody>
      </p:sp>
      <p:sp>
        <p:nvSpPr>
          <p:cNvPr id="146439" name="Line 7"/>
          <p:cNvSpPr>
            <a:spLocks noChangeShapeType="1"/>
          </p:cNvSpPr>
          <p:nvPr/>
        </p:nvSpPr>
        <p:spPr bwMode="auto">
          <a:xfrm flipH="1">
            <a:off x="3657600" y="1676400"/>
            <a:ext cx="762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40" name="Line 8"/>
          <p:cNvSpPr>
            <a:spLocks noChangeShapeType="1"/>
          </p:cNvSpPr>
          <p:nvPr/>
        </p:nvSpPr>
        <p:spPr bwMode="auto">
          <a:xfrm>
            <a:off x="7086600" y="16002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41" name="Line 9"/>
          <p:cNvSpPr>
            <a:spLocks noChangeShapeType="1"/>
          </p:cNvSpPr>
          <p:nvPr/>
        </p:nvSpPr>
        <p:spPr bwMode="auto">
          <a:xfrm flipH="1">
            <a:off x="4343400" y="4953000"/>
            <a:ext cx="1295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42" name="Text Box 10"/>
          <p:cNvSpPr txBox="1">
            <a:spLocks noChangeArrowheads="1"/>
          </p:cNvSpPr>
          <p:nvPr/>
        </p:nvSpPr>
        <p:spPr bwMode="auto">
          <a:xfrm>
            <a:off x="2057401" y="6172200"/>
            <a:ext cx="3381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400">
                <a:solidFill>
                  <a:schemeClr val="tx1"/>
                </a:solidFill>
                <a:latin typeface="Papyrus" panose="03070502060502030205" pitchFamily="66" charset="0"/>
              </a:defRPr>
            </a:lvl1pPr>
            <a:lvl2pPr marL="742950" indent="-285750">
              <a:defRPr sz="4400">
                <a:solidFill>
                  <a:schemeClr val="tx1"/>
                </a:solidFill>
                <a:latin typeface="Papyrus" panose="03070502060502030205" pitchFamily="66" charset="0"/>
              </a:defRPr>
            </a:lvl2pPr>
            <a:lvl3pPr marL="1143000" indent="-228600">
              <a:defRPr sz="4400">
                <a:solidFill>
                  <a:schemeClr val="tx1"/>
                </a:solidFill>
                <a:latin typeface="Papyrus" panose="03070502060502030205" pitchFamily="66" charset="0"/>
              </a:defRPr>
            </a:lvl3pPr>
            <a:lvl4pPr marL="1600200" indent="-228600">
              <a:defRPr sz="4400">
                <a:solidFill>
                  <a:schemeClr val="tx1"/>
                </a:solidFill>
                <a:latin typeface="Papyrus" panose="03070502060502030205" pitchFamily="66" charset="0"/>
              </a:defRPr>
            </a:lvl4pPr>
            <a:lvl5pPr marL="2057400" indent="-228600">
              <a:defRPr sz="4400">
                <a:solidFill>
                  <a:schemeClr val="tx1"/>
                </a:solidFill>
                <a:latin typeface="Papyrus" panose="03070502060502030205" pitchFamily="66" charset="0"/>
              </a:defRPr>
            </a:lvl5pPr>
            <a:lvl6pPr marL="2514600" indent="-228600" eaLnBrk="0" fontAlgn="base" hangingPunct="0">
              <a:spcBef>
                <a:spcPct val="0"/>
              </a:spcBef>
              <a:spcAft>
                <a:spcPct val="0"/>
              </a:spcAft>
              <a:defRPr sz="4400">
                <a:solidFill>
                  <a:schemeClr val="tx1"/>
                </a:solidFill>
                <a:latin typeface="Papyrus" panose="03070502060502030205" pitchFamily="66" charset="0"/>
              </a:defRPr>
            </a:lvl6pPr>
            <a:lvl7pPr marL="2971800" indent="-228600" eaLnBrk="0" fontAlgn="base" hangingPunct="0">
              <a:spcBef>
                <a:spcPct val="0"/>
              </a:spcBef>
              <a:spcAft>
                <a:spcPct val="0"/>
              </a:spcAft>
              <a:defRPr sz="4400">
                <a:solidFill>
                  <a:schemeClr val="tx1"/>
                </a:solidFill>
                <a:latin typeface="Papyrus" panose="03070502060502030205" pitchFamily="66" charset="0"/>
              </a:defRPr>
            </a:lvl7pPr>
            <a:lvl8pPr marL="3429000" indent="-228600" eaLnBrk="0" fontAlgn="base" hangingPunct="0">
              <a:spcBef>
                <a:spcPct val="0"/>
              </a:spcBef>
              <a:spcAft>
                <a:spcPct val="0"/>
              </a:spcAft>
              <a:defRPr sz="4400">
                <a:solidFill>
                  <a:schemeClr val="tx1"/>
                </a:solidFill>
                <a:latin typeface="Papyrus" panose="03070502060502030205" pitchFamily="66" charset="0"/>
              </a:defRPr>
            </a:lvl8pPr>
            <a:lvl9pPr marL="3886200" indent="-228600" eaLnBrk="0" fontAlgn="base" hangingPunct="0">
              <a:spcBef>
                <a:spcPct val="0"/>
              </a:spcBef>
              <a:spcAft>
                <a:spcPct val="0"/>
              </a:spcAft>
              <a:defRPr sz="4400">
                <a:solidFill>
                  <a:schemeClr val="tx1"/>
                </a:solidFill>
                <a:latin typeface="Papyrus" panose="03070502060502030205" pitchFamily="66" charset="0"/>
              </a:defRPr>
            </a:lvl9pPr>
          </a:lstStyle>
          <a:p>
            <a:pPr eaLnBrk="1" hangingPunct="1"/>
            <a:r>
              <a:rPr lang="en-US" altLang="en-US" sz="2400" dirty="0">
                <a:latin typeface="+mn-lt"/>
              </a:rPr>
              <a:t>90 % of the Muslim world</a:t>
            </a:r>
          </a:p>
        </p:txBody>
      </p:sp>
    </p:spTree>
    <p:extLst>
      <p:ext uri="{BB962C8B-B14F-4D97-AF65-F5344CB8AC3E}">
        <p14:creationId xmlns:p14="http://schemas.microsoft.com/office/powerpoint/2010/main" val="2918793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dissolve">
                                      <p:cBhvr>
                                        <p:cTn id="7" dur="500"/>
                                        <p:tgtEl>
                                          <p:spTgt spid="146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6437"/>
                                        </p:tgtEl>
                                        <p:attrNameLst>
                                          <p:attrName>style.visibility</p:attrName>
                                        </p:attrNameLst>
                                      </p:cBhvr>
                                      <p:to>
                                        <p:strVal val="visible"/>
                                      </p:to>
                                    </p:set>
                                    <p:animEffect transition="in" filter="dissolve">
                                      <p:cBhvr>
                                        <p:cTn id="12" dur="500"/>
                                        <p:tgtEl>
                                          <p:spTgt spid="1464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6440"/>
                                        </p:tgtEl>
                                        <p:attrNameLst>
                                          <p:attrName>style.visibility</p:attrName>
                                        </p:attrNameLst>
                                      </p:cBhvr>
                                      <p:to>
                                        <p:strVal val="visible"/>
                                      </p:to>
                                    </p:set>
                                    <p:animEffect transition="in" filter="dissolve">
                                      <p:cBhvr>
                                        <p:cTn id="17" dur="500"/>
                                        <p:tgtEl>
                                          <p:spTgt spid="1464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6438"/>
                                        </p:tgtEl>
                                        <p:attrNameLst>
                                          <p:attrName>style.visibility</p:attrName>
                                        </p:attrNameLst>
                                      </p:cBhvr>
                                      <p:to>
                                        <p:strVal val="visible"/>
                                      </p:to>
                                    </p:set>
                                    <p:animEffect transition="in" filter="dissolve">
                                      <p:cBhvr>
                                        <p:cTn id="22" dur="500"/>
                                        <p:tgtEl>
                                          <p:spTgt spid="146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6441"/>
                                        </p:tgtEl>
                                        <p:attrNameLst>
                                          <p:attrName>style.visibility</p:attrName>
                                        </p:attrNameLst>
                                      </p:cBhvr>
                                      <p:to>
                                        <p:strVal val="visible"/>
                                      </p:to>
                                    </p:set>
                                    <p:animEffect transition="in" filter="dissolve">
                                      <p:cBhvr>
                                        <p:cTn id="27" dur="500"/>
                                        <p:tgtEl>
                                          <p:spTgt spid="1464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6442"/>
                                        </p:tgtEl>
                                        <p:attrNameLst>
                                          <p:attrName>style.visibility</p:attrName>
                                        </p:attrNameLst>
                                      </p:cBhvr>
                                      <p:to>
                                        <p:strVal val="visible"/>
                                      </p:to>
                                    </p:set>
                                    <p:animEffect transition="in" filter="dissolve">
                                      <p:cBhvr>
                                        <p:cTn id="32" dur="500"/>
                                        <p:tgtEl>
                                          <p:spTgt spid="146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146438" grpId="0"/>
      <p:bldP spid="146439" grpId="0" animBg="1"/>
      <p:bldP spid="146440" grpId="0" animBg="1"/>
      <p:bldP spid="146441" grpId="0" animBg="1"/>
      <p:bldP spid="1464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800px-Muslim_distribution"/>
          <p:cNvPicPr>
            <a:picLocks noChangeAspect="1" noChangeArrowheads="1"/>
          </p:cNvPicPr>
          <p:nvPr/>
        </p:nvPicPr>
        <p:blipFill>
          <a:blip r:embed="rId2">
            <a:extLst>
              <a:ext uri="{28A0092B-C50C-407E-A947-70E740481C1C}">
                <a14:useLocalDpi xmlns:a14="http://schemas.microsoft.com/office/drawing/2010/main" val="0"/>
              </a:ext>
            </a:extLst>
          </a:blip>
          <a:srcRect t="2644" r="1666" b="2148"/>
          <a:stretch>
            <a:fillRect/>
          </a:stretch>
        </p:blipFill>
        <p:spPr bwMode="auto">
          <a:xfrm>
            <a:off x="152400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6"/>
          <p:cNvSpPr txBox="1">
            <a:spLocks noChangeArrowheads="1"/>
          </p:cNvSpPr>
          <p:nvPr/>
        </p:nvSpPr>
        <p:spPr bwMode="auto">
          <a:xfrm>
            <a:off x="4572001" y="6096000"/>
            <a:ext cx="28479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400">
                <a:solidFill>
                  <a:schemeClr val="tx1"/>
                </a:solidFill>
                <a:latin typeface="Papyrus" panose="03070502060502030205" pitchFamily="66" charset="0"/>
              </a:defRPr>
            </a:lvl1pPr>
            <a:lvl2pPr marL="742950" indent="-285750">
              <a:defRPr sz="4400">
                <a:solidFill>
                  <a:schemeClr val="tx1"/>
                </a:solidFill>
                <a:latin typeface="Papyrus" panose="03070502060502030205" pitchFamily="66" charset="0"/>
              </a:defRPr>
            </a:lvl2pPr>
            <a:lvl3pPr marL="1143000" indent="-228600">
              <a:defRPr sz="4400">
                <a:solidFill>
                  <a:schemeClr val="tx1"/>
                </a:solidFill>
                <a:latin typeface="Papyrus" panose="03070502060502030205" pitchFamily="66" charset="0"/>
              </a:defRPr>
            </a:lvl3pPr>
            <a:lvl4pPr marL="1600200" indent="-228600">
              <a:defRPr sz="4400">
                <a:solidFill>
                  <a:schemeClr val="tx1"/>
                </a:solidFill>
                <a:latin typeface="Papyrus" panose="03070502060502030205" pitchFamily="66" charset="0"/>
              </a:defRPr>
            </a:lvl4pPr>
            <a:lvl5pPr marL="2057400" indent="-228600">
              <a:defRPr sz="4400">
                <a:solidFill>
                  <a:schemeClr val="tx1"/>
                </a:solidFill>
                <a:latin typeface="Papyrus" panose="03070502060502030205" pitchFamily="66" charset="0"/>
              </a:defRPr>
            </a:lvl5pPr>
            <a:lvl6pPr marL="2514600" indent="-228600" eaLnBrk="0" fontAlgn="base" hangingPunct="0">
              <a:spcBef>
                <a:spcPct val="0"/>
              </a:spcBef>
              <a:spcAft>
                <a:spcPct val="0"/>
              </a:spcAft>
              <a:defRPr sz="4400">
                <a:solidFill>
                  <a:schemeClr val="tx1"/>
                </a:solidFill>
                <a:latin typeface="Papyrus" panose="03070502060502030205" pitchFamily="66" charset="0"/>
              </a:defRPr>
            </a:lvl6pPr>
            <a:lvl7pPr marL="2971800" indent="-228600" eaLnBrk="0" fontAlgn="base" hangingPunct="0">
              <a:spcBef>
                <a:spcPct val="0"/>
              </a:spcBef>
              <a:spcAft>
                <a:spcPct val="0"/>
              </a:spcAft>
              <a:defRPr sz="4400">
                <a:solidFill>
                  <a:schemeClr val="tx1"/>
                </a:solidFill>
                <a:latin typeface="Papyrus" panose="03070502060502030205" pitchFamily="66" charset="0"/>
              </a:defRPr>
            </a:lvl7pPr>
            <a:lvl8pPr marL="3429000" indent="-228600" eaLnBrk="0" fontAlgn="base" hangingPunct="0">
              <a:spcBef>
                <a:spcPct val="0"/>
              </a:spcBef>
              <a:spcAft>
                <a:spcPct val="0"/>
              </a:spcAft>
              <a:defRPr sz="4400">
                <a:solidFill>
                  <a:schemeClr val="tx1"/>
                </a:solidFill>
                <a:latin typeface="Papyrus" panose="03070502060502030205" pitchFamily="66" charset="0"/>
              </a:defRPr>
            </a:lvl8pPr>
            <a:lvl9pPr marL="3886200" indent="-228600" eaLnBrk="0" fontAlgn="base" hangingPunct="0">
              <a:spcBef>
                <a:spcPct val="0"/>
              </a:spcBef>
              <a:spcAft>
                <a:spcPct val="0"/>
              </a:spcAft>
              <a:defRPr sz="4400">
                <a:solidFill>
                  <a:schemeClr val="tx1"/>
                </a:solidFill>
                <a:latin typeface="Papyrus" panose="03070502060502030205" pitchFamily="66" charset="0"/>
              </a:defRPr>
            </a:lvl9pPr>
          </a:lstStyle>
          <a:p>
            <a:pPr eaLnBrk="1" hangingPunct="1"/>
            <a:r>
              <a:rPr lang="en-US" altLang="en-US"/>
              <a:t>Islam today</a:t>
            </a:r>
          </a:p>
        </p:txBody>
      </p:sp>
    </p:spTree>
    <p:extLst>
      <p:ext uri="{BB962C8B-B14F-4D97-AF65-F5344CB8AC3E}">
        <p14:creationId xmlns:p14="http://schemas.microsoft.com/office/powerpoint/2010/main" val="6752056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TotalTime>
  <Words>881</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Century Gothic</vt:lpstr>
      <vt:lpstr>Helvetica</vt:lpstr>
      <vt:lpstr>Papyrus</vt:lpstr>
      <vt:lpstr>Times New Roman</vt:lpstr>
      <vt:lpstr>Wingdings 3</vt:lpstr>
      <vt:lpstr>Ion</vt:lpstr>
      <vt:lpstr>Conflict in the 21st century</vt:lpstr>
      <vt:lpstr>Palestine/Israel</vt:lpstr>
      <vt:lpstr>The “Holy Land”</vt:lpstr>
      <vt:lpstr>Conflict</vt:lpstr>
      <vt:lpstr>What happened in the year 70 CE?</vt:lpstr>
      <vt:lpstr>Jewish Persecution</vt:lpstr>
      <vt:lpstr>The Rise of Islam</vt:lpstr>
      <vt:lpstr>PowerPoint Presentation</vt:lpstr>
      <vt:lpstr>PowerPoint Presentation</vt:lpstr>
      <vt:lpstr>The Crusades</vt:lpstr>
      <vt:lpstr>The Holy Land</vt:lpstr>
      <vt:lpstr>Jerusalem</vt:lpstr>
      <vt:lpstr>Fast-forward to World War One</vt:lpstr>
      <vt:lpstr>PowerPoint Presentation</vt:lpstr>
      <vt:lpstr>PowerPoint Presentation</vt:lpstr>
      <vt:lpstr>After WWI</vt:lpstr>
      <vt:lpstr>PowerPoint Presentation</vt:lpstr>
      <vt:lpstr>Post WWI</vt:lpstr>
      <vt:lpstr>World War II and the White Paper</vt:lpstr>
      <vt:lpstr>The Holocaust</vt:lpstr>
      <vt:lpstr>PowerPoint Presentation</vt:lpstr>
      <vt:lpstr>PowerPoint Presentation</vt:lpstr>
      <vt:lpstr>PowerPoint Presentation</vt:lpstr>
      <vt:lpstr>PowerPoint Presentation</vt:lpstr>
      <vt:lpstr>PowerPoint Presentation</vt:lpstr>
    </vt:vector>
  </TitlesOfParts>
  <Company>Anglophone South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in the 21st century</dc:title>
  <dc:creator>Dowling, Christine (ASD-S)</dc:creator>
  <cp:lastModifiedBy>Dowling, Christine (ASD-S)</cp:lastModifiedBy>
  <cp:revision>3</cp:revision>
  <dcterms:created xsi:type="dcterms:W3CDTF">2016-03-30T12:32:19Z</dcterms:created>
  <dcterms:modified xsi:type="dcterms:W3CDTF">2016-03-31T17:08:35Z</dcterms:modified>
</cp:coreProperties>
</file>