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84" r:id="rId3"/>
    <p:sldId id="354" r:id="rId4"/>
    <p:sldId id="285" r:id="rId5"/>
    <p:sldId id="286" r:id="rId6"/>
    <p:sldId id="288" r:id="rId7"/>
    <p:sldId id="289" r:id="rId8"/>
    <p:sldId id="360" r:id="rId9"/>
    <p:sldId id="291" r:id="rId10"/>
    <p:sldId id="298" r:id="rId11"/>
    <p:sldId id="361" r:id="rId12"/>
    <p:sldId id="384" r:id="rId13"/>
    <p:sldId id="385" r:id="rId14"/>
    <p:sldId id="303" r:id="rId15"/>
    <p:sldId id="304" r:id="rId16"/>
    <p:sldId id="305" r:id="rId17"/>
    <p:sldId id="301" r:id="rId18"/>
    <p:sldId id="306" r:id="rId19"/>
    <p:sldId id="371" r:id="rId20"/>
    <p:sldId id="365" r:id="rId21"/>
    <p:sldId id="366" r:id="rId22"/>
    <p:sldId id="367" r:id="rId23"/>
    <p:sldId id="368" r:id="rId24"/>
    <p:sldId id="369" r:id="rId25"/>
    <p:sldId id="370" r:id="rId26"/>
    <p:sldId id="363" r:id="rId27"/>
    <p:sldId id="402" r:id="rId28"/>
    <p:sldId id="401" r:id="rId29"/>
    <p:sldId id="403" r:id="rId30"/>
    <p:sldId id="311" r:id="rId31"/>
    <p:sldId id="312" r:id="rId32"/>
    <p:sldId id="372" r:id="rId33"/>
    <p:sldId id="373" r:id="rId34"/>
    <p:sldId id="374" r:id="rId35"/>
    <p:sldId id="387" r:id="rId36"/>
    <p:sldId id="375" r:id="rId37"/>
    <p:sldId id="404" r:id="rId38"/>
    <p:sldId id="406" r:id="rId39"/>
    <p:sldId id="377" r:id="rId40"/>
    <p:sldId id="378" r:id="rId41"/>
    <p:sldId id="386" r:id="rId42"/>
    <p:sldId id="379" r:id="rId43"/>
    <p:sldId id="380" r:id="rId44"/>
    <p:sldId id="389" r:id="rId45"/>
    <p:sldId id="381" r:id="rId46"/>
    <p:sldId id="382" r:id="rId47"/>
    <p:sldId id="383" r:id="rId48"/>
    <p:sldId id="394" r:id="rId49"/>
    <p:sldId id="395" r:id="rId50"/>
    <p:sldId id="388" r:id="rId51"/>
    <p:sldId id="405" r:id="rId52"/>
    <p:sldId id="391" r:id="rId53"/>
    <p:sldId id="393" r:id="rId54"/>
    <p:sldId id="396" r:id="rId55"/>
    <p:sldId id="407" r:id="rId56"/>
    <p:sldId id="397" r:id="rId57"/>
    <p:sldId id="398" r:id="rId58"/>
    <p:sldId id="392" r:id="rId59"/>
    <p:sldId id="408" r:id="rId60"/>
    <p:sldId id="400" r:id="rId61"/>
    <p:sldId id="26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A5015-CDC3-4572-B56A-CCE88C9F49C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C276F-9469-4C4B-911F-31D164C54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drs.yahoo.com/S=96062883/K=security+wall+in+israel/v=2/l=JVI/*-http:/www.csmonitor.com/2002/0710/csmimg/0710p12a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Conflict in the 21</a:t>
            </a:r>
            <a:r>
              <a:rPr lang="en-CA" baseline="30000" dirty="0" smtClean="0"/>
              <a:t>st</a:t>
            </a:r>
            <a:r>
              <a:rPr lang="en-CA" dirty="0" smtClean="0"/>
              <a:t> Century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World Issues </a:t>
            </a:r>
            <a:r>
              <a:rPr lang="en-CA" dirty="0" smtClean="0"/>
              <a:t>120 – Part 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Guerrilla Warfare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4038600" cy="49530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Palestinians made raids into Israeli territory.</a:t>
            </a:r>
          </a:p>
          <a:p>
            <a:endParaRPr lang="en-CA" sz="900" dirty="0" smtClean="0"/>
          </a:p>
          <a:p>
            <a:r>
              <a:rPr lang="en-CA" dirty="0" smtClean="0"/>
              <a:t>They lay mines, bomb buses, blow up power stations, etc.</a:t>
            </a:r>
          </a:p>
          <a:p>
            <a:endParaRPr lang="en-CA" sz="900" dirty="0" smtClean="0"/>
          </a:p>
          <a:p>
            <a:r>
              <a:rPr lang="en-CA" dirty="0" smtClean="0"/>
              <a:t>Israel responded by sending the military into the Palestinian refugee camps.</a:t>
            </a:r>
          </a:p>
          <a:p>
            <a:endParaRPr lang="en-CA" dirty="0"/>
          </a:p>
        </p:txBody>
      </p:sp>
      <p:pic>
        <p:nvPicPr>
          <p:cNvPr id="5" name="Content Placeholder 3" descr="jerusalem-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608" y="2362200"/>
            <a:ext cx="3810000" cy="3002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1956 -</a:t>
            </a:r>
            <a:r>
              <a:rPr lang="en-US" altLang="en-US" i="1" u="sng" dirty="0">
                <a:cs typeface="Times New Roman" panose="02020603050405020304" pitchFamily="18" charset="0"/>
              </a:rPr>
              <a:t> Suez War</a:t>
            </a:r>
            <a:r>
              <a:rPr lang="en-US" altLang="en-US" dirty="0">
                <a:cs typeface="Times New Roman" panose="02020603050405020304" pitchFamily="18" charset="0"/>
              </a:rPr>
              <a:t> - Pres. of Egypt, Gamal Abdul Nasser attempted to take over ownership (nationalize) of the Suez Canal.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endParaRPr lang="en-US" altLang="en-US" sz="1000" dirty="0" smtClean="0">
              <a:cs typeface="Times New Roman" panose="02020603050405020304" pitchFamily="18" charset="0"/>
            </a:endParaRPr>
          </a:p>
          <a:p>
            <a:r>
              <a:rPr lang="en-US" altLang="en-US" dirty="0"/>
              <a:t>Great Britain and France because they built the </a:t>
            </a:r>
            <a:r>
              <a:rPr lang="en-US" altLang="en-US" dirty="0" smtClean="0"/>
              <a:t>Canal owned and operated it. Israel </a:t>
            </a:r>
            <a:r>
              <a:rPr lang="en-US" altLang="en-US" dirty="0"/>
              <a:t>is angry because Egypt can now close the Canal to Israeli traffic</a:t>
            </a:r>
            <a:r>
              <a:rPr lang="en-US" altLang="en-US" dirty="0" smtClean="0"/>
              <a:t>.</a:t>
            </a:r>
          </a:p>
          <a:p>
            <a:endParaRPr lang="en-US" altLang="en-US" sz="1000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The </a:t>
            </a:r>
            <a:r>
              <a:rPr lang="en-US" altLang="en-US" dirty="0">
                <a:cs typeface="Times New Roman" panose="02020603050405020304" pitchFamily="18" charset="0"/>
              </a:rPr>
              <a:t>US brokered an end to the war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1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5448"/>
            <a:ext cx="6248400" cy="64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Peacekeeping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crisis threatened to divide the Western military alliance that had won WWII (between US, Great Britain and the other allies).</a:t>
            </a:r>
          </a:p>
          <a:p>
            <a:endParaRPr lang="en-US" sz="1100" dirty="0"/>
          </a:p>
          <a:p>
            <a:r>
              <a:rPr lang="en-US" dirty="0" smtClean="0"/>
              <a:t>Working with the UN, Canadian Lester B. Pearson developed the idea for the UN </a:t>
            </a:r>
            <a:r>
              <a:rPr lang="en-US" u="sng" dirty="0" smtClean="0"/>
              <a:t>Peacekeeping force</a:t>
            </a:r>
            <a:r>
              <a:rPr lang="en-US" dirty="0" smtClean="0"/>
              <a:t>. </a:t>
            </a:r>
          </a:p>
          <a:p>
            <a:endParaRPr lang="en-US" sz="1100" dirty="0" smtClean="0"/>
          </a:p>
          <a:p>
            <a:r>
              <a:rPr lang="en-US" dirty="0" smtClean="0"/>
              <a:t>A cease-fire was arranged and the UN peacekeepers (under the command of a Canadian General) entered the canal area which allowed for the two sides to withdraw their forces without giving the appearance of defeat.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6-Day War (1967)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876800"/>
          </a:xfrm>
        </p:spPr>
        <p:txBody>
          <a:bodyPr>
            <a:normAutofit/>
          </a:bodyPr>
          <a:lstStyle/>
          <a:p>
            <a:r>
              <a:rPr lang="en-CA" dirty="0" smtClean="0"/>
              <a:t>An Israeli tractor was ploughing in disputed territory when it was fired on by Syrian guns.</a:t>
            </a:r>
          </a:p>
          <a:p>
            <a:endParaRPr lang="en-CA" sz="800" dirty="0" smtClean="0"/>
          </a:p>
          <a:p>
            <a:r>
              <a:rPr lang="en-CA" dirty="0" smtClean="0"/>
              <a:t>Israel sent in planes to destroy those guns.</a:t>
            </a:r>
          </a:p>
          <a:p>
            <a:endParaRPr lang="en-CA" sz="800" dirty="0" smtClean="0"/>
          </a:p>
          <a:p>
            <a:r>
              <a:rPr lang="en-CA" dirty="0" smtClean="0"/>
              <a:t>All countries in the area began massing troops and weapons.</a:t>
            </a:r>
          </a:p>
          <a:p>
            <a:endParaRPr lang="en-CA" sz="800" dirty="0" smtClean="0"/>
          </a:p>
          <a:p>
            <a:r>
              <a:rPr lang="en-CA" dirty="0" smtClean="0"/>
              <a:t>Russia was backing the Arab countries and encouraged them to attack and wipe out Israel once and for all</a:t>
            </a:r>
            <a:r>
              <a:rPr lang="en-CA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Israel Responds – 6 Day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0647"/>
            <a:ext cx="3124200" cy="4484505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Israel decides not to wait to be attacked.</a:t>
            </a:r>
          </a:p>
          <a:p>
            <a:endParaRPr lang="en-CA" sz="800" dirty="0" smtClean="0"/>
          </a:p>
          <a:p>
            <a:r>
              <a:rPr lang="en-CA" dirty="0" smtClean="0"/>
              <a:t>They bomb airfields and destroy air forces</a:t>
            </a:r>
          </a:p>
          <a:p>
            <a:endParaRPr lang="en-CA" sz="800" dirty="0" smtClean="0"/>
          </a:p>
          <a:p>
            <a:r>
              <a:rPr lang="en-CA" dirty="0" smtClean="0"/>
              <a:t>Ground troops then move in and are very successful.</a:t>
            </a:r>
          </a:p>
          <a:p>
            <a:endParaRPr lang="en-CA" dirty="0"/>
          </a:p>
        </p:txBody>
      </p:sp>
      <p:pic>
        <p:nvPicPr>
          <p:cNvPr id="4" name="Picture 3" descr="plane-in-fl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8102" y="2286000"/>
            <a:ext cx="5058698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6-Day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042"/>
            <a:ext cx="4038600" cy="3560064"/>
          </a:xfrm>
        </p:spPr>
        <p:txBody>
          <a:bodyPr/>
          <a:lstStyle/>
          <a:p>
            <a:r>
              <a:rPr lang="en-CA" dirty="0" smtClean="0"/>
              <a:t>The U.N. orders a cease-fire.</a:t>
            </a:r>
          </a:p>
          <a:p>
            <a:endParaRPr lang="en-CA" sz="800" dirty="0" smtClean="0"/>
          </a:p>
          <a:p>
            <a:r>
              <a:rPr lang="en-CA" dirty="0" smtClean="0"/>
              <a:t>Israel keeps the territory that they conquered (Gaza Strip, Sinai, West Bank, part of Syria)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36" y="1600200"/>
            <a:ext cx="3743864" cy="5057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PLO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varied Palestinian resistance groups join together in order to be more effective.</a:t>
            </a:r>
          </a:p>
          <a:p>
            <a:r>
              <a:rPr lang="en-CA" dirty="0" smtClean="0"/>
              <a:t>They become known as the </a:t>
            </a:r>
            <a:r>
              <a:rPr lang="en-CA" sz="3600" b="1" dirty="0" smtClean="0">
                <a:solidFill>
                  <a:srgbClr val="FF0000"/>
                </a:solidFill>
              </a:rPr>
              <a:t>Palestine Liberation Organization.</a:t>
            </a:r>
          </a:p>
          <a:p>
            <a:endParaRPr lang="en-CA" sz="3600" b="1" dirty="0" smtClean="0">
              <a:solidFill>
                <a:srgbClr val="FF0000"/>
              </a:solidFill>
            </a:endParaRPr>
          </a:p>
          <a:p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plo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554984"/>
            <a:ext cx="2800350" cy="304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After the 6-Day War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124200" cy="36576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Israel is in total control of the area.</a:t>
            </a:r>
          </a:p>
          <a:p>
            <a:endParaRPr lang="en-CA" sz="1000" dirty="0" smtClean="0"/>
          </a:p>
          <a:p>
            <a:r>
              <a:rPr lang="en-CA" dirty="0" smtClean="0"/>
              <a:t>Arabs see the PLO as their only hope – guerrilla warfare increases.</a:t>
            </a:r>
            <a:endParaRPr lang="en-CA" dirty="0"/>
          </a:p>
        </p:txBody>
      </p:sp>
      <p:pic>
        <p:nvPicPr>
          <p:cNvPr id="8" name="Content Placeholder 7" descr="burning-c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286000"/>
            <a:ext cx="4655127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of Terrorism – 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In the 1970’s,  the PLO </a:t>
            </a:r>
            <a:r>
              <a:rPr lang="en-US" altLang="en-US" dirty="0" smtClean="0">
                <a:cs typeface="Times New Roman" panose="02020603050405020304" pitchFamily="18" charset="0"/>
              </a:rPr>
              <a:t>increased </a:t>
            </a:r>
            <a:r>
              <a:rPr lang="en-US" altLang="en-US" dirty="0">
                <a:cs typeface="Times New Roman" panose="02020603050405020304" pitchFamily="18" charset="0"/>
              </a:rPr>
              <a:t>its acts of terrorism.  It began to hijack and blow up planes and bomb sites to harm those supportive of Israel.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endParaRPr lang="en-US" altLang="en-US" sz="1000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At </a:t>
            </a:r>
            <a:r>
              <a:rPr lang="en-US" altLang="en-US" dirty="0">
                <a:cs typeface="Times New Roman" panose="02020603050405020304" pitchFamily="18" charset="0"/>
              </a:rPr>
              <a:t>the1972 Olympics in Munich – Israeli athletes were taken hostage and 11 were executed, two immediately and nine later during a botched escape attempt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1930`s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832"/>
            <a:ext cx="4648200" cy="3796324"/>
          </a:xfrm>
        </p:spPr>
        <p:txBody>
          <a:bodyPr/>
          <a:lstStyle/>
          <a:p>
            <a:r>
              <a:rPr lang="en-CA" dirty="0" smtClean="0"/>
              <a:t>Britain proposes a plan to divide Palestine into an Israeli state and an Arab state.</a:t>
            </a:r>
          </a:p>
          <a:p>
            <a:endParaRPr lang="en-CA" sz="800" dirty="0" smtClean="0"/>
          </a:p>
          <a:p>
            <a:r>
              <a:rPr lang="en-CA" dirty="0" smtClean="0"/>
              <a:t>Neither side is happy with this, and violence escalates.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019" y="1676400"/>
            <a:ext cx="2819400" cy="502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0,1020,565542,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story-ho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 descr="page25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3719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Munic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5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 descr="20020903munichvict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239000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7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Munic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2966"/>
          <a:stretch>
            <a:fillRect/>
          </a:stretch>
        </p:blipFill>
        <p:spPr bwMode="auto">
          <a:xfrm>
            <a:off x="762000" y="838200"/>
            <a:ext cx="76962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Yom Kippur War/The Ramadan War - 1973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Yom Kippur </a:t>
            </a:r>
            <a:r>
              <a:rPr lang="en-CA" dirty="0" smtClean="0"/>
              <a:t>is a </a:t>
            </a:r>
            <a:r>
              <a:rPr lang="en-CA" dirty="0"/>
              <a:t>Jewish Holy </a:t>
            </a:r>
            <a:r>
              <a:rPr lang="en-CA" dirty="0" smtClean="0"/>
              <a:t>Day so Egypt, Syria, Iraq and Jordan used that to their advantage and planned a surprise attack on Israel for October 6,  1973. This war lasted until October 25</a:t>
            </a:r>
            <a:r>
              <a:rPr lang="en-CA" baseline="30000" dirty="0" smtClean="0"/>
              <a:t>th</a:t>
            </a:r>
            <a:r>
              <a:rPr lang="en-CA" dirty="0" smtClean="0"/>
              <a:t>.</a:t>
            </a:r>
          </a:p>
          <a:p>
            <a:endParaRPr lang="en-CA" sz="1200" dirty="0" smtClean="0"/>
          </a:p>
          <a:p>
            <a:endParaRPr lang="en-CA" sz="900" dirty="0"/>
          </a:p>
          <a:p>
            <a:r>
              <a:rPr lang="en-CA" dirty="0" smtClean="0"/>
              <a:t>Egypt’s new </a:t>
            </a:r>
            <a:r>
              <a:rPr lang="en-CA" dirty="0"/>
              <a:t>leader, Anwar Sadat, </a:t>
            </a:r>
            <a:r>
              <a:rPr lang="en-CA" dirty="0" smtClean="0"/>
              <a:t>wanted </a:t>
            </a:r>
            <a:r>
              <a:rPr lang="en-CA" dirty="0"/>
              <a:t>to reverse the results of the 6-Day War and regain the territory that Egypt lost.</a:t>
            </a:r>
          </a:p>
          <a:p>
            <a:endParaRPr lang="en-CA" sz="900" dirty="0"/>
          </a:p>
          <a:p>
            <a:pPr lvl="1"/>
            <a:r>
              <a:rPr lang="en-CA" dirty="0"/>
              <a:t>He asks the USSR for more weapons, and makes a deal with Syria that they will attack at the same time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They crossed the cease-fire lines captured by the Israelis during the 6-Day War.</a:t>
            </a:r>
          </a:p>
        </p:txBody>
      </p:sp>
    </p:spTree>
    <p:extLst>
      <p:ext uri="{BB962C8B-B14F-4D97-AF65-F5344CB8AC3E}">
        <p14:creationId xmlns:p14="http://schemas.microsoft.com/office/powerpoint/2010/main" val="41888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" y="1447800"/>
            <a:ext cx="867833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2133600" y="304800"/>
            <a:ext cx="4876800" cy="62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05200" cy="4625609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Israel won again… and increased its territory.</a:t>
            </a:r>
            <a:r>
              <a:rPr lang="en-US" altLang="en-US" sz="1050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26" y="-228600"/>
            <a:ext cx="4771659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429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The Israeli (Jewish) and Palestinian </a:t>
            </a:r>
            <a:r>
              <a:rPr lang="en-US" altLang="en-US" dirty="0" smtClean="0">
                <a:cs typeface="Times New Roman" panose="02020603050405020304" pitchFamily="18" charset="0"/>
              </a:rPr>
              <a:t>situation </a:t>
            </a:r>
            <a:r>
              <a:rPr lang="en-US" altLang="en-US" dirty="0">
                <a:cs typeface="Times New Roman" panose="02020603050405020304" pitchFamily="18" charset="0"/>
              </a:rPr>
              <a:t>becomes complex (because </a:t>
            </a:r>
            <a:r>
              <a:rPr lang="en-US" altLang="en-US" dirty="0" smtClean="0">
                <a:cs typeface="Times New Roman" panose="02020603050405020304" pitchFamily="18" charset="0"/>
              </a:rPr>
              <a:t>of </a:t>
            </a:r>
            <a:r>
              <a:rPr lang="en-US" altLang="en-US" dirty="0">
                <a:cs typeface="Times New Roman" panose="02020603050405020304" pitchFamily="18" charset="0"/>
              </a:rPr>
              <a:t>Jewish terrorism </a:t>
            </a:r>
            <a:r>
              <a:rPr lang="en-US" altLang="en-US" i="1" u="sng" dirty="0">
                <a:cs typeface="Times New Roman" panose="02020603050405020304" pitchFamily="18" charset="0"/>
              </a:rPr>
              <a:t>(The Stern Gang</a:t>
            </a:r>
            <a:r>
              <a:rPr lang="en-US" altLang="en-US" dirty="0">
                <a:cs typeface="Times New Roman" panose="02020603050405020304" pitchFamily="18" charset="0"/>
              </a:rPr>
              <a:t>) and Palestinian terrorism.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endParaRPr lang="en-US" altLang="en-US" sz="1200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In </a:t>
            </a:r>
            <a:r>
              <a:rPr lang="en-US" altLang="en-US" dirty="0">
                <a:cs typeface="Times New Roman" panose="02020603050405020304" pitchFamily="18" charset="0"/>
              </a:rPr>
              <a:t>1946, the Stern Gang blew up the </a:t>
            </a:r>
            <a:r>
              <a:rPr lang="en-US" altLang="en-US" dirty="0" smtClean="0">
                <a:cs typeface="Times New Roman" panose="02020603050405020304" pitchFamily="18" charset="0"/>
              </a:rPr>
              <a:t>King </a:t>
            </a:r>
            <a:r>
              <a:rPr lang="en-US" altLang="en-US" dirty="0">
                <a:cs typeface="Times New Roman" panose="02020603050405020304" pitchFamily="18" charset="0"/>
              </a:rPr>
              <a:t>David Hotel, killing 92 civilians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839976"/>
            <a:ext cx="5185430" cy="44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Peace with Egypt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1977 – Egypt &amp; Israel signed a peace treaty</a:t>
            </a:r>
          </a:p>
          <a:p>
            <a:pPr lvl="1"/>
            <a:r>
              <a:rPr lang="en-US" dirty="0" smtClean="0"/>
              <a:t>It was an attempt at controlling the relations between the two countries and to have a complete withdrawal of the armed forces and civilians of Israel in what once was Egypt. </a:t>
            </a:r>
          </a:p>
          <a:p>
            <a:endParaRPr lang="en-CA" sz="1900" dirty="0" smtClean="0"/>
          </a:p>
          <a:p>
            <a:r>
              <a:rPr lang="en-CA" dirty="0" smtClean="0"/>
              <a:t>Terms:</a:t>
            </a:r>
          </a:p>
          <a:p>
            <a:pPr lvl="1"/>
            <a:r>
              <a:rPr lang="en-CA" dirty="0" smtClean="0"/>
              <a:t>Egypt agreed to leave the area demilitarized </a:t>
            </a:r>
          </a:p>
          <a:p>
            <a:pPr lvl="1"/>
            <a:r>
              <a:rPr lang="en-CA" dirty="0" smtClean="0"/>
              <a:t>Israel withdraws to previous borders</a:t>
            </a:r>
          </a:p>
          <a:p>
            <a:pPr lvl="1"/>
            <a:r>
              <a:rPr lang="en-CA" dirty="0" smtClean="0"/>
              <a:t>Allows Arabs some self-government in Gaza Strip &amp; West Bank</a:t>
            </a:r>
          </a:p>
          <a:p>
            <a:pPr lvl="1"/>
            <a:r>
              <a:rPr lang="en-CA" dirty="0" smtClean="0"/>
              <a:t>Israel allowed to use Suez Canal</a:t>
            </a:r>
          </a:p>
          <a:p>
            <a:pPr lvl="1"/>
            <a:r>
              <a:rPr lang="en-US" dirty="0"/>
              <a:t>The agreement notably made Egypt the first Arab state to officially recognize </a:t>
            </a:r>
            <a:r>
              <a:rPr lang="en-US" dirty="0" smtClean="0"/>
              <a:t>Israel. (This was seen as a stab in the back by other Arab states.)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PLO reacts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6312"/>
            <a:ext cx="3505200" cy="3179064"/>
          </a:xfrm>
        </p:spPr>
        <p:txBody>
          <a:bodyPr/>
          <a:lstStyle/>
          <a:p>
            <a:r>
              <a:rPr lang="en-CA" dirty="0" smtClean="0"/>
              <a:t>The PLO was furious about the peace treaty.</a:t>
            </a:r>
          </a:p>
          <a:p>
            <a:endParaRPr lang="en-CA" dirty="0" smtClean="0"/>
          </a:p>
          <a:p>
            <a:r>
              <a:rPr lang="en-CA" dirty="0" smtClean="0"/>
              <a:t>President Sadat of Egypt was assassinated.</a:t>
            </a:r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sad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454150"/>
            <a:ext cx="4101594" cy="540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Lebanon Invasion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1982 – Israel bombed Southern Lebanon (to attack PLO bases). 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cs typeface="Times New Roman" panose="02020603050405020304" pitchFamily="18" charset="0"/>
              </a:rPr>
              <a:t>Commander </a:t>
            </a:r>
            <a:r>
              <a:rPr lang="en-US" altLang="en-US" dirty="0">
                <a:cs typeface="Times New Roman" panose="02020603050405020304" pitchFamily="18" charset="0"/>
              </a:rPr>
              <a:t>Ariel Sharon directed attacks on the </a:t>
            </a:r>
            <a:r>
              <a:rPr lang="en-US" altLang="en-US" i="1" dirty="0" err="1" smtClean="0">
                <a:cs typeface="Times New Roman" panose="02020603050405020304" pitchFamily="18" charset="0"/>
              </a:rPr>
              <a:t>Shatila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and </a:t>
            </a:r>
            <a:r>
              <a:rPr lang="en-US" altLang="en-US" i="1" dirty="0">
                <a:cs typeface="Times New Roman" panose="02020603050405020304" pitchFamily="18" charset="0"/>
              </a:rPr>
              <a:t>Sabra</a:t>
            </a:r>
            <a:r>
              <a:rPr lang="en-US" altLang="en-US" dirty="0">
                <a:cs typeface="Times New Roman" panose="02020603050405020304" pitchFamily="18" charset="0"/>
              </a:rPr>
              <a:t> refugee camps.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Many civilians, including children were killed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2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Occupied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In the occupied territories, the </a:t>
            </a:r>
            <a:r>
              <a:rPr lang="en-US" altLang="en-US" dirty="0"/>
              <a:t>Palestinian </a:t>
            </a:r>
            <a:r>
              <a:rPr lang="en-US" altLang="en-US" dirty="0" smtClean="0"/>
              <a:t>people </a:t>
            </a:r>
            <a:r>
              <a:rPr lang="en-US" altLang="en-US" dirty="0"/>
              <a:t>were dealing with isolation, some say persecution, and a lack of civil rights. </a:t>
            </a:r>
            <a:endParaRPr lang="en-US" altLang="en-US" dirty="0" smtClean="0"/>
          </a:p>
          <a:p>
            <a:endParaRPr lang="en-US" altLang="en-US" sz="1000" dirty="0" smtClean="0"/>
          </a:p>
          <a:p>
            <a:r>
              <a:rPr lang="en-US" altLang="en-US" dirty="0" smtClean="0"/>
              <a:t>As </a:t>
            </a:r>
            <a:r>
              <a:rPr lang="en-US" altLang="en-US" dirty="0"/>
              <a:t>a result of the conditions within the occupied territories, more terrorist organizations have evolved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Suicide bombers (</a:t>
            </a:r>
            <a:r>
              <a:rPr lang="en-US" altLang="en-US" i="1" dirty="0">
                <a:cs typeface="Times New Roman" panose="02020603050405020304" pitchFamily="18" charset="0"/>
              </a:rPr>
              <a:t>Hamas, Islamic Jihad, Al Aqsa Brigades, PLO</a:t>
            </a:r>
            <a:r>
              <a:rPr lang="en-US" altLang="en-US" dirty="0">
                <a:cs typeface="Times New Roman" panose="02020603050405020304" pitchFamily="18" charset="0"/>
              </a:rPr>
              <a:t>)  and severe </a:t>
            </a:r>
            <a:r>
              <a:rPr lang="en-US" altLang="en-US" dirty="0" smtClean="0">
                <a:cs typeface="Times New Roman" panose="02020603050405020304" pitchFamily="18" charset="0"/>
              </a:rPr>
              <a:t>retaliations </a:t>
            </a:r>
            <a:r>
              <a:rPr lang="en-US" altLang="en-US" dirty="0">
                <a:cs typeface="Times New Roman" panose="02020603050405020304" pitchFamily="18" charset="0"/>
              </a:rPr>
              <a:t>(Israel) through the 90’s until present have </a:t>
            </a:r>
            <a:r>
              <a:rPr lang="en-US" altLang="en-US" dirty="0" smtClean="0">
                <a:cs typeface="Times New Roman" panose="02020603050405020304" pitchFamily="18" charset="0"/>
              </a:rPr>
              <a:t>increased </a:t>
            </a:r>
            <a:r>
              <a:rPr lang="en-US" altLang="en-US" dirty="0">
                <a:cs typeface="Times New Roman" panose="02020603050405020304" pitchFamily="18" charset="0"/>
              </a:rPr>
              <a:t>the complexity of the </a:t>
            </a:r>
            <a:r>
              <a:rPr lang="en-US" altLang="en-US" dirty="0" smtClean="0">
                <a:cs typeface="Times New Roman" panose="02020603050405020304" pitchFamily="18" charset="0"/>
              </a:rPr>
              <a:t>conflict.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From 1993–2003, 303 Palestinian suicide bombers attacked Israel.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endParaRPr lang="en-US" altLang="en-US" sz="1200" dirty="0" smtClean="0">
              <a:cs typeface="Times New Roman" panose="02020603050405020304" pitchFamily="18" charset="0"/>
            </a:endParaRPr>
          </a:p>
          <a:p>
            <a:r>
              <a:rPr lang="en-US" altLang="en-US" dirty="0"/>
              <a:t>Israel’s response to the suicide attacks has been </a:t>
            </a:r>
            <a:r>
              <a:rPr lang="en-US" altLang="en-US" dirty="0" smtClean="0"/>
              <a:t>the </a:t>
            </a:r>
            <a:r>
              <a:rPr lang="en-US" altLang="en-US" dirty="0"/>
              <a:t>construction of a “security barrier</a:t>
            </a:r>
            <a:r>
              <a:rPr lang="en-US" altLang="en-US" dirty="0" smtClean="0"/>
              <a:t>”.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8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altLang="en-US" dirty="0"/>
              <a:t>The plan was to have the barrier eventually run around the </a:t>
            </a:r>
            <a:r>
              <a:rPr lang="en-US" altLang="en-US" dirty="0" smtClean="0"/>
              <a:t>Palestinian areas making it incredibly hard for them to leave (or attack).</a:t>
            </a:r>
            <a:endParaRPr lang="en-US" altLang="en-US" dirty="0"/>
          </a:p>
          <a:p>
            <a:endParaRPr lang="en-US" sz="1300" dirty="0"/>
          </a:p>
          <a:p>
            <a:r>
              <a:rPr lang="en-US" dirty="0"/>
              <a:t>One last section of the barrier remains to be </a:t>
            </a:r>
            <a:r>
              <a:rPr lang="en-US" dirty="0" smtClean="0"/>
              <a:t>completed but the Israeli/Palestinian governments </a:t>
            </a:r>
            <a:r>
              <a:rPr lang="en-US" dirty="0"/>
              <a:t>voted to </a:t>
            </a:r>
            <a:r>
              <a:rPr lang="en-US" dirty="0" smtClean="0"/>
              <a:t>not continue the barrier </a:t>
            </a:r>
            <a:r>
              <a:rPr lang="en-US" dirty="0"/>
              <a:t>in </a:t>
            </a:r>
            <a:r>
              <a:rPr lang="en-US" dirty="0" smtClean="0"/>
              <a:t>2014</a:t>
            </a:r>
            <a:r>
              <a:rPr lang="en-US" dirty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9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-2724150" y="246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5411" name="Picture 4" descr="191506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9339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12" name="Group 10"/>
          <p:cNvGrpSpPr>
            <a:grpSpLocks/>
          </p:cNvGrpSpPr>
          <p:nvPr/>
        </p:nvGrpSpPr>
        <p:grpSpPr bwMode="auto">
          <a:xfrm>
            <a:off x="5072063" y="1617663"/>
            <a:ext cx="3571875" cy="0"/>
            <a:chOff x="0" y="0"/>
            <a:chExt cx="2250" cy="0"/>
          </a:xfrm>
        </p:grpSpPr>
        <p:sp>
          <p:nvSpPr>
            <p:cNvPr id="14541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25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Papyrus" panose="03070502060502030205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5417" name="Group 9"/>
            <p:cNvGrpSpPr>
              <a:grpSpLocks/>
            </p:cNvGrpSpPr>
            <p:nvPr/>
          </p:nvGrpSpPr>
          <p:grpSpPr bwMode="auto">
            <a:xfrm>
              <a:off x="0" y="0"/>
              <a:ext cx="2250" cy="0"/>
              <a:chOff x="0" y="0"/>
              <a:chExt cx="2250" cy="0"/>
            </a:xfrm>
          </p:grpSpPr>
          <p:sp>
            <p:nvSpPr>
              <p:cNvPr id="14541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5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5419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5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Papyrus" panose="03070502060502030205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145413" name="Picture 8" descr="0710p1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572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12" descr="0710p12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4290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5" name="Text Box 13"/>
          <p:cNvSpPr txBox="1">
            <a:spLocks noChangeArrowheads="1"/>
          </p:cNvSpPr>
          <p:nvPr/>
        </p:nvSpPr>
        <p:spPr bwMode="auto">
          <a:xfrm>
            <a:off x="5095875" y="914400"/>
            <a:ext cx="4048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apyrus" panose="03070502060502030205" pitchFamily="66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The Security Barrier</a:t>
            </a:r>
          </a:p>
        </p:txBody>
      </p:sp>
    </p:spTree>
    <p:extLst>
      <p:ext uri="{BB962C8B-B14F-4D97-AF65-F5344CB8AC3E}">
        <p14:creationId xmlns:p14="http://schemas.microsoft.com/office/powerpoint/2010/main" val="13650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474662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4738688" cy="3170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25" y="1004887"/>
            <a:ext cx="3776024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50300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Suicide bombings into Israel by Palestinians have decreased since the construction of the barrier.</a:t>
            </a:r>
          </a:p>
          <a:p>
            <a:pPr marL="118872" indent="0">
              <a:buNone/>
            </a:pPr>
            <a:endParaRPr lang="en-US" sz="900" dirty="0" smtClean="0"/>
          </a:p>
          <a:p>
            <a:r>
              <a:rPr lang="en-US" dirty="0"/>
              <a:t>The barrier has </a:t>
            </a:r>
            <a:r>
              <a:rPr lang="en-US" dirty="0" smtClean="0"/>
              <a:t>had many </a:t>
            </a:r>
            <a:r>
              <a:rPr lang="en-US" dirty="0"/>
              <a:t>effects on Palestinians </a:t>
            </a:r>
            <a:r>
              <a:rPr lang="en-US" dirty="0" smtClean="0"/>
              <a:t>including:</a:t>
            </a:r>
          </a:p>
          <a:p>
            <a:pPr lvl="1"/>
            <a:r>
              <a:rPr lang="en-US" dirty="0" smtClean="0"/>
              <a:t>reduced freedoms</a:t>
            </a:r>
          </a:p>
          <a:p>
            <a:pPr lvl="1"/>
            <a:r>
              <a:rPr lang="en-US" dirty="0" smtClean="0"/>
              <a:t>reduction </a:t>
            </a:r>
            <a:r>
              <a:rPr lang="en-US" dirty="0"/>
              <a:t>of the number of Israel Defense Forces checkpoints and road </a:t>
            </a:r>
            <a:r>
              <a:rPr lang="en-US" dirty="0" smtClean="0"/>
              <a:t>closures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difficulty in accessing medical and educational services in </a:t>
            </a:r>
            <a:r>
              <a:rPr lang="en-US" dirty="0" smtClean="0"/>
              <a:t>Israel</a:t>
            </a:r>
          </a:p>
          <a:p>
            <a:pPr lvl="1"/>
            <a:r>
              <a:rPr lang="en-US" dirty="0" smtClean="0"/>
              <a:t>restricted </a:t>
            </a:r>
            <a:r>
              <a:rPr lang="en-US" dirty="0"/>
              <a:t>access to water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economic </a:t>
            </a:r>
            <a:r>
              <a:rPr lang="en-US" dirty="0"/>
              <a:t>effects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United Nations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92209"/>
          </a:xfrm>
        </p:spPr>
        <p:txBody>
          <a:bodyPr/>
          <a:lstStyle/>
          <a:p>
            <a:pPr marL="118872" indent="0">
              <a:buNone/>
            </a:pPr>
            <a:endParaRPr lang="en-CA" sz="800" dirty="0" smtClean="0"/>
          </a:p>
          <a:p>
            <a:r>
              <a:rPr lang="en-CA" dirty="0" smtClean="0"/>
              <a:t>Britain is criticized for its policies and places the whole problem in the hands of the U.N.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Activists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426720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There </a:t>
            </a:r>
            <a:r>
              <a:rPr lang="en-US" altLang="en-US" dirty="0"/>
              <a:t>are many peace activist on both the </a:t>
            </a:r>
            <a:r>
              <a:rPr lang="en-US" altLang="en-US" dirty="0" smtClean="0"/>
              <a:t>Palestinian </a:t>
            </a:r>
            <a:r>
              <a:rPr lang="en-US" altLang="en-US" dirty="0"/>
              <a:t>and the Israeli sides. </a:t>
            </a:r>
            <a:endParaRPr lang="en-US" altLang="en-US" dirty="0" smtClean="0"/>
          </a:p>
          <a:p>
            <a:endParaRPr lang="en-US" altLang="en-US" sz="800" dirty="0"/>
          </a:p>
          <a:p>
            <a:r>
              <a:rPr lang="en-US" altLang="en-US" dirty="0" smtClean="0"/>
              <a:t>Thousands </a:t>
            </a:r>
            <a:r>
              <a:rPr lang="en-US" altLang="en-US" dirty="0"/>
              <a:t>of </a:t>
            </a:r>
            <a:r>
              <a:rPr lang="en-US" altLang="en-US" dirty="0" smtClean="0"/>
              <a:t>people </a:t>
            </a:r>
            <a:r>
              <a:rPr lang="en-US" altLang="en-US" dirty="0"/>
              <a:t>from around the world are </a:t>
            </a:r>
            <a:r>
              <a:rPr lang="en-US" altLang="en-US" dirty="0" smtClean="0"/>
              <a:t>discussing ways </a:t>
            </a:r>
            <a:r>
              <a:rPr lang="en-US" altLang="en-US" dirty="0"/>
              <a:t>to bring peace to the region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03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Rachel Corrie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April 10, 1979-March 16, 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1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dirty="0"/>
              <a:t>American activist who had gone to Gaza as part of her Senior-year in college.</a:t>
            </a:r>
          </a:p>
          <a:p>
            <a:endParaRPr lang="en-US" sz="1300" dirty="0" smtClean="0"/>
          </a:p>
          <a:p>
            <a:r>
              <a:rPr lang="en-US" dirty="0" smtClean="0"/>
              <a:t>Member </a:t>
            </a:r>
            <a:r>
              <a:rPr lang="en-US" dirty="0"/>
              <a:t>of the pro-Palestinian group called </a:t>
            </a:r>
            <a:r>
              <a:rPr lang="en-US" u="sng" dirty="0"/>
              <a:t>the International Solidarity Movement</a:t>
            </a:r>
            <a:r>
              <a:rPr lang="en-US" dirty="0"/>
              <a:t>.</a:t>
            </a:r>
          </a:p>
          <a:p>
            <a:endParaRPr lang="en-US" sz="1300" dirty="0" smtClean="0"/>
          </a:p>
          <a:p>
            <a:r>
              <a:rPr lang="en-US" dirty="0" smtClean="0"/>
              <a:t>Killed </a:t>
            </a:r>
            <a:r>
              <a:rPr lang="en-US" dirty="0"/>
              <a:t>by an </a:t>
            </a:r>
            <a:r>
              <a:rPr lang="en-US" u="sng" dirty="0"/>
              <a:t>Israel Defense Forces </a:t>
            </a:r>
            <a:r>
              <a:rPr lang="en-US" dirty="0"/>
              <a:t>armored bulldozer in a combat zone – they were carrying out demolitions on houses (the procedure to discover explosive devices and destroy tunnels used by terrorists to smuggle weapons from Egypt to Gaza).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11" y="2231232"/>
            <a:ext cx="3459489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105400" cy="32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ch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42" y="3200400"/>
            <a:ext cx="4319588" cy="33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Peace? Government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Many attempts have been made to negotiate a peace settlement and create a </a:t>
            </a:r>
            <a:r>
              <a:rPr lang="en-US" altLang="en-US" b="1" dirty="0" smtClean="0"/>
              <a:t>two-state solution</a:t>
            </a:r>
            <a:r>
              <a:rPr lang="en-US" altLang="en-US" dirty="0" smtClean="0"/>
              <a:t>. </a:t>
            </a:r>
          </a:p>
          <a:p>
            <a:pPr lvl="1"/>
            <a:r>
              <a:rPr lang="en-US" altLang="en-US" dirty="0" smtClean="0"/>
              <a:t>Ideally, they would be attempting to create an independent </a:t>
            </a:r>
            <a:r>
              <a:rPr lang="en-US" altLang="en-US" u="sng" dirty="0" smtClean="0"/>
              <a:t>Palestinian state</a:t>
            </a:r>
            <a:r>
              <a:rPr lang="en-US" altLang="en-US" dirty="0"/>
              <a:t> </a:t>
            </a:r>
            <a:r>
              <a:rPr lang="en-US" altLang="en-US" dirty="0" smtClean="0"/>
              <a:t>alongside the established </a:t>
            </a:r>
            <a:r>
              <a:rPr lang="en-US" altLang="en-US" u="sng" dirty="0" smtClean="0"/>
              <a:t>State of Israel </a:t>
            </a:r>
            <a:r>
              <a:rPr lang="en-US" altLang="en-US" dirty="0" smtClean="0"/>
              <a:t>(as it was created in 1948).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41" y="4648200"/>
            <a:ext cx="393291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the late 1970’s, President Jimmy Carter sponsored a peace agreement between Israel’s Prime Minister Menachem Begin and Egypt’s President Anwar Sadat.</a:t>
            </a:r>
          </a:p>
          <a:p>
            <a:endParaRPr lang="en-US" altLang="en-US" sz="800" dirty="0"/>
          </a:p>
          <a:p>
            <a:r>
              <a:rPr lang="en-US" altLang="en-US" dirty="0"/>
              <a:t>The leaders each received the Nobel Peace Prize for their efforts.</a:t>
            </a:r>
          </a:p>
          <a:p>
            <a:endParaRPr lang="en-US" altLang="en-US" sz="800" dirty="0"/>
          </a:p>
          <a:p>
            <a:r>
              <a:rPr lang="en-US" altLang="en-US" dirty="0"/>
              <a:t>In 1981, Anwar Sadat was assassinated by one of his own troops.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Oslo Peace Accord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4568615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In 1993, Israeli Prime Minister </a:t>
            </a:r>
            <a:r>
              <a:rPr lang="en-US" altLang="en-US" dirty="0" err="1"/>
              <a:t>Yitzak</a:t>
            </a:r>
            <a:r>
              <a:rPr lang="en-US" altLang="en-US" dirty="0"/>
              <a:t> </a:t>
            </a:r>
            <a:r>
              <a:rPr lang="en-US" altLang="en-US" dirty="0" smtClean="0"/>
              <a:t>Rabin and </a:t>
            </a:r>
            <a:r>
              <a:rPr lang="en-US" altLang="en-US" dirty="0"/>
              <a:t>Palestinian leader Yasser Arafat </a:t>
            </a:r>
            <a:r>
              <a:rPr lang="en-US" altLang="en-US" dirty="0" smtClean="0"/>
              <a:t>signed </a:t>
            </a:r>
            <a:r>
              <a:rPr lang="en-US" altLang="en-US" b="1" i="1" dirty="0" smtClean="0"/>
              <a:t>The </a:t>
            </a:r>
            <a:r>
              <a:rPr lang="en-US" altLang="en-US" b="1" i="1" dirty="0"/>
              <a:t>Oslo Peace Accord</a:t>
            </a:r>
            <a:r>
              <a:rPr lang="en-US" altLang="en-US" dirty="0"/>
              <a:t>.  President </a:t>
            </a:r>
            <a:r>
              <a:rPr lang="en-US" altLang="en-US" dirty="0" smtClean="0"/>
              <a:t>Bill Clinton </a:t>
            </a:r>
            <a:r>
              <a:rPr lang="en-US" altLang="en-US" dirty="0"/>
              <a:t>hosted the leaders at the White </a:t>
            </a:r>
            <a:r>
              <a:rPr lang="en-US" altLang="en-US" dirty="0" smtClean="0"/>
              <a:t>House</a:t>
            </a:r>
            <a:r>
              <a:rPr lang="en-US" altLang="en-US" dirty="0"/>
              <a:t>.</a:t>
            </a:r>
          </a:p>
          <a:p>
            <a:endParaRPr lang="en-US" altLang="en-US" sz="1200" dirty="0"/>
          </a:p>
          <a:p>
            <a:r>
              <a:rPr lang="en-US" altLang="en-US" dirty="0"/>
              <a:t>The Accord gave the Palestinians a larger </a:t>
            </a:r>
            <a:r>
              <a:rPr lang="en-US" altLang="en-US" dirty="0" smtClean="0"/>
              <a:t>degree </a:t>
            </a:r>
            <a:r>
              <a:rPr lang="en-US" altLang="en-US" dirty="0"/>
              <a:t>of autonomy over the West Bank </a:t>
            </a:r>
            <a:r>
              <a:rPr lang="en-US" altLang="en-US" dirty="0" smtClean="0"/>
              <a:t>(</a:t>
            </a:r>
            <a:r>
              <a:rPr lang="en-US" altLang="en-US" dirty="0"/>
              <a:t>i.e. Ramallah).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215" y="2336757"/>
            <a:ext cx="3889585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Both leaders, Rabin and Arafat, </a:t>
            </a:r>
            <a:r>
              <a:rPr lang="en-US" altLang="en-US" dirty="0" smtClean="0"/>
              <a:t>received the </a:t>
            </a:r>
            <a:r>
              <a:rPr lang="en-US" altLang="en-US" dirty="0"/>
              <a:t>Nobel Peace Prize.</a:t>
            </a:r>
          </a:p>
          <a:p>
            <a:endParaRPr lang="en-US" altLang="en-US" dirty="0"/>
          </a:p>
          <a:p>
            <a:r>
              <a:rPr lang="en-US" altLang="en-US" dirty="0"/>
              <a:t>A few years later, after leaving the stage at a rally for peace, Rabin was shot in the back of the head </a:t>
            </a:r>
            <a:r>
              <a:rPr lang="en-US" altLang="en-US" dirty="0" smtClean="0"/>
              <a:t>by </a:t>
            </a:r>
            <a:r>
              <a:rPr lang="en-US" altLang="en-US" dirty="0"/>
              <a:t>one of his own citizens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4" name="Picture 4" descr="PH2005111201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4672728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3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Peace - 2003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32050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President </a:t>
            </a:r>
            <a:r>
              <a:rPr lang="en-US" altLang="en-US" dirty="0"/>
              <a:t>George W. Bush </a:t>
            </a:r>
            <a:r>
              <a:rPr lang="en-US" altLang="en-US" dirty="0" smtClean="0"/>
              <a:t>issued </a:t>
            </a:r>
            <a:r>
              <a:rPr lang="en-US" altLang="en-US" dirty="0"/>
              <a:t>his </a:t>
            </a:r>
            <a:r>
              <a:rPr lang="en-US" altLang="en-US" b="1" i="1" dirty="0"/>
              <a:t>Roadmap for Peace.</a:t>
            </a:r>
            <a:r>
              <a:rPr lang="en-US" altLang="en-US" dirty="0"/>
              <a:t> </a:t>
            </a:r>
            <a:r>
              <a:rPr lang="en-US" altLang="en-US" dirty="0" smtClean="0"/>
              <a:t>It was </a:t>
            </a:r>
            <a:r>
              <a:rPr lang="en-US" altLang="en-US" dirty="0"/>
              <a:t>met </a:t>
            </a:r>
            <a:r>
              <a:rPr lang="en-US" altLang="en-US" dirty="0" smtClean="0"/>
              <a:t>with </a:t>
            </a:r>
            <a:r>
              <a:rPr lang="en-US" altLang="en-US" dirty="0"/>
              <a:t>mixed results. </a:t>
            </a:r>
            <a:r>
              <a:rPr lang="en-US" dirty="0"/>
              <a:t>The process reached a deadlock early in </a:t>
            </a:r>
            <a:r>
              <a:rPr lang="en-US" i="1" dirty="0"/>
              <a:t>phase I </a:t>
            </a:r>
            <a:r>
              <a:rPr lang="en-US" dirty="0"/>
              <a:t>and the plan was never implemented.</a:t>
            </a:r>
            <a:endParaRPr lang="en-US" altLang="en-US" dirty="0"/>
          </a:p>
          <a:p>
            <a:endParaRPr lang="en-US" altLang="en-US" sz="1400" dirty="0"/>
          </a:p>
          <a:p>
            <a:r>
              <a:rPr lang="en-US" altLang="en-US" dirty="0"/>
              <a:t>Of course, the events in </a:t>
            </a:r>
            <a:r>
              <a:rPr lang="en-US" altLang="en-US" dirty="0" smtClean="0"/>
              <a:t>Iraq took the </a:t>
            </a:r>
            <a:r>
              <a:rPr lang="en-US" altLang="en-US" dirty="0"/>
              <a:t>focus off of the efforts to </a:t>
            </a:r>
            <a:r>
              <a:rPr lang="en-US" altLang="en-US" dirty="0" smtClean="0"/>
              <a:t>implement </a:t>
            </a:r>
            <a:r>
              <a:rPr lang="en-US" altLang="en-US" dirty="0"/>
              <a:t>this document</a:t>
            </a:r>
            <a:r>
              <a:rPr lang="en-US" altLang="en-US" dirty="0" smtClean="0"/>
              <a:t>.</a:t>
            </a:r>
          </a:p>
        </p:txBody>
      </p:sp>
      <p:pic>
        <p:nvPicPr>
          <p:cNvPr id="4" name="Picture 4" descr="20030604-1_israel-palestinep30-515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b="3285"/>
          <a:stretch>
            <a:fillRect/>
          </a:stretch>
        </p:blipFill>
        <p:spPr bwMode="auto">
          <a:xfrm>
            <a:off x="1600200" y="3844506"/>
            <a:ext cx="5872032" cy="301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2923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601"/>
            <a:ext cx="9096952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United Nations – </a:t>
            </a:r>
            <a:r>
              <a:rPr lang="en-CA" sz="4000" i="1" dirty="0" smtClean="0"/>
              <a:t>Partition Plan 1947</a:t>
            </a:r>
            <a:endParaRPr lang="en-CA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5029200" cy="5105400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The U.N. implemented a plan to split Palestine (by vote in the General Assembly).</a:t>
            </a:r>
          </a:p>
          <a:p>
            <a:endParaRPr lang="en-CA" sz="800" dirty="0" smtClean="0"/>
          </a:p>
          <a:p>
            <a:pPr lvl="1"/>
            <a:r>
              <a:rPr lang="en-CA" dirty="0" smtClean="0"/>
              <a:t>The Jewish part was to be much larger than the Arab part.</a:t>
            </a:r>
          </a:p>
          <a:p>
            <a:endParaRPr lang="en-CA" sz="800" dirty="0" smtClean="0"/>
          </a:p>
          <a:p>
            <a:pPr lvl="1"/>
            <a:r>
              <a:rPr lang="en-CA" dirty="0" smtClean="0"/>
              <a:t>The Arab parts were separated from each other.</a:t>
            </a:r>
          </a:p>
          <a:p>
            <a:endParaRPr lang="en-CA" sz="800" dirty="0" smtClean="0"/>
          </a:p>
          <a:p>
            <a:pPr lvl="1"/>
            <a:r>
              <a:rPr lang="en-CA" dirty="0" smtClean="0"/>
              <a:t>The Jewish land was more fertile.</a:t>
            </a:r>
          </a:p>
          <a:p>
            <a:endParaRPr lang="en-CA" sz="800" dirty="0" smtClean="0"/>
          </a:p>
          <a:p>
            <a:pPr lvl="1"/>
            <a:r>
              <a:rPr lang="en-CA" dirty="0" smtClean="0"/>
              <a:t>Jerusalem would be under the control of the U.N.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906330"/>
            <a:ext cx="3292125" cy="449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The latest round of peace negotiations began in July 2013 and was </a:t>
            </a:r>
            <a:r>
              <a:rPr lang="en-US" dirty="0" smtClean="0"/>
              <a:t>postponed </a:t>
            </a:r>
            <a:r>
              <a:rPr lang="en-US" dirty="0"/>
              <a:t>in 2014.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official negotiations are mediated by an international contingent known as </a:t>
            </a:r>
            <a:r>
              <a:rPr lang="en-US" u="sng" dirty="0"/>
              <a:t>the Quartet on the Middle East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consists of the United States, Russia, the European Union, and the United Nations.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Arab League is another important actor, which has proposed an alternative peace plan. Egypt, a founding member of the Arab League, has historically been a key participant.</a:t>
            </a:r>
          </a:p>
        </p:txBody>
      </p:sp>
    </p:spTree>
    <p:extLst>
      <p:ext uri="{BB962C8B-B14F-4D97-AF65-F5344CB8AC3E}">
        <p14:creationId xmlns:p14="http://schemas.microsoft.com/office/powerpoint/2010/main" val="25518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104421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cs typeface="Times New Roman" panose="02020603050405020304" pitchFamily="18" charset="0"/>
              </a:rPr>
              <a:t>Israeli </a:t>
            </a:r>
            <a:r>
              <a:rPr lang="en-US" altLang="en-US" dirty="0">
                <a:cs typeface="Times New Roman" panose="02020603050405020304" pitchFamily="18" charset="0"/>
              </a:rPr>
              <a:t>Prime </a:t>
            </a:r>
            <a:r>
              <a:rPr lang="en-US" altLang="en-US" dirty="0" smtClean="0">
                <a:cs typeface="Times New Roman" panose="02020603050405020304" pitchFamily="18" charset="0"/>
              </a:rPr>
              <a:t>Minister: </a:t>
            </a:r>
            <a:r>
              <a:rPr lang="en-US" dirty="0"/>
              <a:t>Benjamin Netanyahu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5591" y="2747211"/>
            <a:ext cx="3123406" cy="312340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104421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en-US" dirty="0" smtClean="0">
                <a:cs typeface="Times New Roman" panose="02020603050405020304" pitchFamily="18" charset="0"/>
              </a:rPr>
              <a:t>President </a:t>
            </a:r>
            <a:r>
              <a:rPr lang="en-US" altLang="en-US" dirty="0">
                <a:cs typeface="Times New Roman" panose="02020603050405020304" pitchFamily="18" charset="0"/>
              </a:rPr>
              <a:t>of the State of </a:t>
            </a:r>
            <a:r>
              <a:rPr lang="en-US" altLang="en-US" dirty="0" smtClean="0">
                <a:cs typeface="Times New Roman" panose="02020603050405020304" pitchFamily="18" charset="0"/>
              </a:rPr>
              <a:t>Palestine: </a:t>
            </a:r>
          </a:p>
          <a:p>
            <a:pPr algn="ctr"/>
            <a:r>
              <a:rPr lang="en-US" altLang="en-US" dirty="0" smtClean="0">
                <a:cs typeface="Times New Roman" panose="02020603050405020304" pitchFamily="18" charset="0"/>
              </a:rPr>
              <a:t>Mahmoud </a:t>
            </a:r>
            <a:r>
              <a:rPr lang="en-US" altLang="en-US" dirty="0">
                <a:cs typeface="Times New Roman" panose="02020603050405020304" pitchFamily="18" charset="0"/>
              </a:rPr>
              <a:t>Abbas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24970" y="2743200"/>
            <a:ext cx="2681883" cy="35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Palestinian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Since 2006, the Palestinian side has been fractured by conflict between the two major factions:</a:t>
            </a:r>
          </a:p>
          <a:p>
            <a:pPr lvl="1"/>
            <a:r>
              <a:rPr lang="en-US" b="1" dirty="0" err="1" smtClean="0"/>
              <a:t>Fataḥ</a:t>
            </a:r>
            <a:r>
              <a:rPr lang="en-US" dirty="0" smtClean="0"/>
              <a:t>: formerly </a:t>
            </a:r>
            <a:r>
              <a:rPr lang="en-US" dirty="0"/>
              <a:t>the Palestinian National Liberation </a:t>
            </a:r>
            <a:r>
              <a:rPr lang="en-US" dirty="0" smtClean="0"/>
              <a:t>Movement - a </a:t>
            </a:r>
            <a:r>
              <a:rPr lang="en-US" dirty="0"/>
              <a:t>secular Palestinian political party and the largest faction of the confederated multi-party Palestine Liberation Organization (PLO</a:t>
            </a:r>
            <a:r>
              <a:rPr lang="en-US" dirty="0" smtClean="0"/>
              <a:t>).</a:t>
            </a:r>
          </a:p>
          <a:p>
            <a:pPr lvl="1"/>
            <a:r>
              <a:rPr lang="en-US" b="1" dirty="0" smtClean="0"/>
              <a:t>Hamas</a:t>
            </a:r>
            <a:r>
              <a:rPr lang="en-US" dirty="0" smtClean="0"/>
              <a:t>: Islamic </a:t>
            </a:r>
            <a:r>
              <a:rPr lang="en-US" dirty="0"/>
              <a:t>Resistance </a:t>
            </a:r>
            <a:r>
              <a:rPr lang="en-US" dirty="0" smtClean="0"/>
              <a:t>Movement</a:t>
            </a:r>
            <a:r>
              <a:rPr lang="en-US" dirty="0"/>
              <a:t> </a:t>
            </a:r>
            <a:r>
              <a:rPr lang="en-US" dirty="0" smtClean="0"/>
              <a:t>- a </a:t>
            </a:r>
            <a:r>
              <a:rPr lang="en-US" dirty="0"/>
              <a:t>Palestinian Sunni-Islamic fundamentalist </a:t>
            </a:r>
            <a:r>
              <a:rPr lang="en-US" dirty="0" smtClean="0"/>
              <a:t>organization. Since </a:t>
            </a:r>
            <a:r>
              <a:rPr lang="en-US" dirty="0"/>
              <a:t>2007, has been the governing authority of the Gaza Strip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2014, a Palestinian Unity Government, composed of both Fatah and Hamas, was </a:t>
            </a:r>
            <a:r>
              <a:rPr lang="en-US" dirty="0" smtClean="0"/>
              <a:t>formed.</a:t>
            </a:r>
          </a:p>
        </p:txBody>
      </p:sp>
    </p:spTree>
    <p:extLst>
      <p:ext uri="{BB962C8B-B14F-4D97-AF65-F5344CB8AC3E}">
        <p14:creationId xmlns:p14="http://schemas.microsoft.com/office/powerpoint/2010/main" val="35760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Palestine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u="sng" dirty="0"/>
              <a:t>partially</a:t>
            </a:r>
            <a:r>
              <a:rPr lang="en-US" dirty="0"/>
              <a:t> recognized state in the Middle East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Its </a:t>
            </a:r>
            <a:r>
              <a:rPr lang="en-US" dirty="0"/>
              <a:t>independence was declared on 15 November 1988 by the Palestine Liberation Organization (PLO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State of Palestine claims the </a:t>
            </a:r>
            <a:r>
              <a:rPr lang="en-US" u="sng" dirty="0"/>
              <a:t>West Bank</a:t>
            </a:r>
            <a:r>
              <a:rPr lang="en-US" dirty="0"/>
              <a:t> and </a:t>
            </a:r>
            <a:r>
              <a:rPr lang="en-US" u="sng" dirty="0"/>
              <a:t>Gaza Strip</a:t>
            </a:r>
            <a:r>
              <a:rPr lang="en-US" dirty="0" smtClean="0"/>
              <a:t>, with </a:t>
            </a:r>
            <a:r>
              <a:rPr lang="en-US" dirty="0"/>
              <a:t>East Jerusalem as the designated </a:t>
            </a:r>
            <a:r>
              <a:rPr lang="en-US" dirty="0" smtClean="0"/>
              <a:t>capital.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Palestinian Authority applied for United Nations (UN) membership in </a:t>
            </a:r>
            <a:r>
              <a:rPr lang="en-US" dirty="0" smtClean="0"/>
              <a:t>2011 and </a:t>
            </a:r>
            <a:r>
              <a:rPr lang="en-US" dirty="0"/>
              <a:t>in 2012 was granted a non-member observer state status – which amounts </a:t>
            </a:r>
            <a:r>
              <a:rPr lang="en-US" dirty="0" smtClean="0"/>
              <a:t>to, for all intents and purposes, it being a recognized as a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Israeli security measures and Israeli-Palestinian violence continue to degrade economic conditions in the Gaza </a:t>
            </a:r>
            <a:r>
              <a:rPr lang="en-US" dirty="0" smtClean="0"/>
              <a:t>Strip</a:t>
            </a:r>
          </a:p>
          <a:p>
            <a:endParaRPr lang="en-US" sz="1200" dirty="0" smtClean="0"/>
          </a:p>
          <a:p>
            <a:r>
              <a:rPr lang="en-US" dirty="0" smtClean="0"/>
              <a:t>Israeli-imposed </a:t>
            </a:r>
            <a:r>
              <a:rPr lang="en-US" dirty="0"/>
              <a:t>border controls became more restrictive after HAMAS seized control of the territory in June 2007. </a:t>
            </a:r>
          </a:p>
          <a:p>
            <a:endParaRPr lang="en-US" sz="1200" dirty="0"/>
          </a:p>
          <a:p>
            <a:r>
              <a:rPr lang="en-US" dirty="0"/>
              <a:t>Egypt’s ongoing crackdown on the Gaza Strip’s extensive tunnel-based smuggling network has exacerbated fuel, construction material, and consumer goods shortages in the territory. </a:t>
            </a:r>
            <a:endParaRPr lang="en-US" dirty="0" smtClean="0"/>
          </a:p>
          <a:p>
            <a:endParaRPr lang="en-US" sz="1300" dirty="0" smtClean="0"/>
          </a:p>
          <a:p>
            <a:r>
              <a:rPr lang="en-US" dirty="0" smtClean="0"/>
              <a:t>Israel </a:t>
            </a:r>
            <a:r>
              <a:rPr lang="en-US" dirty="0"/>
              <a:t>removed settlers and military personnel from Gaza Strip in August </a:t>
            </a:r>
            <a:r>
              <a:rPr lang="en-US" dirty="0" smtClean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27414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 issues regarding the Gaza residents: </a:t>
            </a:r>
          </a:p>
          <a:p>
            <a:pPr lvl="1"/>
            <a:r>
              <a:rPr lang="en-US" dirty="0" smtClean="0"/>
              <a:t>Desertification</a:t>
            </a:r>
          </a:p>
          <a:p>
            <a:pPr lvl="1"/>
            <a:r>
              <a:rPr lang="en-US" dirty="0" smtClean="0"/>
              <a:t>Build up of salt in their </a:t>
            </a:r>
            <a:r>
              <a:rPr lang="en-US" dirty="0"/>
              <a:t>fresh </a:t>
            </a:r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sewage treatment</a:t>
            </a:r>
          </a:p>
          <a:p>
            <a:pPr lvl="1"/>
            <a:r>
              <a:rPr lang="en-US" dirty="0" smtClean="0"/>
              <a:t>water-borne disease</a:t>
            </a:r>
          </a:p>
          <a:p>
            <a:pPr lvl="1"/>
            <a:r>
              <a:rPr lang="en-US" dirty="0" smtClean="0"/>
              <a:t>soil degradation</a:t>
            </a:r>
          </a:p>
          <a:p>
            <a:pPr lvl="1"/>
            <a:r>
              <a:rPr lang="en-US" dirty="0" smtClean="0"/>
              <a:t>depletion </a:t>
            </a:r>
            <a:r>
              <a:rPr lang="en-US" dirty="0"/>
              <a:t>and contamination of underground water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high unemployment</a:t>
            </a:r>
          </a:p>
          <a:p>
            <a:pPr lvl="1"/>
            <a:r>
              <a:rPr lang="en-US" dirty="0" smtClean="0"/>
              <a:t>elevated </a:t>
            </a:r>
            <a:r>
              <a:rPr lang="en-US" dirty="0"/>
              <a:t>poverty </a:t>
            </a:r>
            <a:r>
              <a:rPr lang="en-US" dirty="0" smtClean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498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42" y="609600"/>
            <a:ext cx="88071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257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West Bank </a:t>
            </a:r>
            <a:r>
              <a:rPr lang="en-US" dirty="0" smtClean="0"/>
              <a:t>was under </a:t>
            </a:r>
            <a:r>
              <a:rPr lang="en-US" dirty="0"/>
              <a:t>Israeli military control until Israel transferred security and civilian responsibility for many Palestinian-populated areas of the West Bank and Gaza Strip to the Palestinian Authority </a:t>
            </a:r>
            <a:r>
              <a:rPr lang="en-US" dirty="0" smtClean="0"/>
              <a:t>under </a:t>
            </a:r>
            <a:r>
              <a:rPr lang="en-US" dirty="0"/>
              <a:t>a series of agreements signed between 1994 and 1999.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0"/>
            <a:ext cx="31527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Israeli settlements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the years following the Six-Day War, and especially in the 1990s during the peace process, Israel re-established communities destroyed in 1929 and 1948 as well as established numerous new </a:t>
            </a:r>
            <a:r>
              <a:rPr lang="en-US" sz="2800" u="sng" dirty="0" smtClean="0"/>
              <a:t>settlements</a:t>
            </a:r>
            <a:r>
              <a:rPr lang="en-US" sz="2800" dirty="0" smtClean="0"/>
              <a:t> in the West Bank.</a:t>
            </a:r>
          </a:p>
          <a:p>
            <a:endParaRPr lang="en-US" sz="1000" dirty="0" smtClean="0"/>
          </a:p>
          <a:p>
            <a:r>
              <a:rPr lang="en-US" sz="2800" dirty="0" smtClean="0"/>
              <a:t>These settlements are, as of 2009, home to about 301,000 people and have been the site of much inter-communal conflict.</a:t>
            </a:r>
          </a:p>
          <a:p>
            <a:endParaRPr lang="en-US" sz="1000" dirty="0" smtClean="0"/>
          </a:p>
          <a:p>
            <a:r>
              <a:rPr lang="en-US" sz="2800" dirty="0" smtClean="0"/>
              <a:t>The United Nations and the European Union have also called the settlements illegal under international law.</a:t>
            </a:r>
          </a:p>
        </p:txBody>
      </p:sp>
    </p:spTree>
    <p:extLst>
      <p:ext uri="{BB962C8B-B14F-4D97-AF65-F5344CB8AC3E}">
        <p14:creationId xmlns:p14="http://schemas.microsoft.com/office/powerpoint/2010/main" val="15772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724400"/>
          </a:xfrm>
        </p:spPr>
        <p:txBody>
          <a:bodyPr>
            <a:noAutofit/>
          </a:bodyPr>
          <a:lstStyle/>
          <a:p>
            <a:r>
              <a:rPr lang="en-US" sz="2600" dirty="0"/>
              <a:t>Palestinians feel that the settlements divert resources </a:t>
            </a:r>
            <a:r>
              <a:rPr lang="en-US" sz="2600" dirty="0" smtClean="0"/>
              <a:t>needed like fertile land and water</a:t>
            </a:r>
            <a:r>
              <a:rPr lang="en-US" sz="2600" dirty="0"/>
              <a:t>.</a:t>
            </a:r>
            <a:r>
              <a:rPr lang="en-US" sz="2600" dirty="0" smtClean="0"/>
              <a:t> The settlements also reduce their ability </a:t>
            </a:r>
            <a:r>
              <a:rPr lang="en-US" sz="2600" dirty="0"/>
              <a:t>to travel freely via local </a:t>
            </a:r>
            <a:r>
              <a:rPr lang="en-US" sz="2600" dirty="0" smtClean="0"/>
              <a:t>roads</a:t>
            </a:r>
            <a:r>
              <a:rPr lang="en-US" sz="2600" dirty="0"/>
              <a:t> </a:t>
            </a:r>
            <a:r>
              <a:rPr lang="en-US" sz="2600" dirty="0" smtClean="0"/>
              <a:t>because of the security.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Israelis feel that they need to </a:t>
            </a:r>
            <a:r>
              <a:rPr lang="en-US" sz="2600" dirty="0"/>
              <a:t>retain some </a:t>
            </a:r>
            <a:r>
              <a:rPr lang="en-US" sz="2600" dirty="0" smtClean="0"/>
              <a:t>of the West </a:t>
            </a:r>
            <a:r>
              <a:rPr lang="en-US" sz="2600" dirty="0"/>
              <a:t>Bank land and settlements </a:t>
            </a:r>
            <a:r>
              <a:rPr lang="en-US" sz="2600" dirty="0" smtClean="0"/>
              <a:t>act as </a:t>
            </a:r>
            <a:r>
              <a:rPr lang="en-US" sz="2600" dirty="0"/>
              <a:t>a buffer in case of future </a:t>
            </a:r>
            <a:r>
              <a:rPr lang="en-US" sz="2600" dirty="0" smtClean="0"/>
              <a:t>aggression. They also feel that some of </a:t>
            </a:r>
            <a:r>
              <a:rPr lang="en-US" sz="2600" dirty="0"/>
              <a:t>the settlements are legitimate, as they </a:t>
            </a:r>
            <a:r>
              <a:rPr lang="en-US" sz="2600" dirty="0" smtClean="0"/>
              <a:t>began before there was any agreement between the conflicting sides. (They </a:t>
            </a:r>
            <a:r>
              <a:rPr lang="en-US" sz="2600" dirty="0"/>
              <a:t>did not violate any agreement</a:t>
            </a:r>
            <a:r>
              <a:rPr lang="en-US" sz="2600" dirty="0" smtClean="0"/>
              <a:t>.)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176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1948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As the date for the partition approached, both sides prepared for war, arming themselves.</a:t>
            </a:r>
          </a:p>
          <a:p>
            <a:endParaRPr lang="en-CA" sz="800" dirty="0" smtClean="0"/>
          </a:p>
          <a:p>
            <a:pPr lvl="1"/>
            <a:r>
              <a:rPr lang="en-CA" dirty="0" smtClean="0"/>
              <a:t>The Israelis (Jewish) had a strong, well-equipped army.</a:t>
            </a:r>
          </a:p>
          <a:p>
            <a:endParaRPr lang="en-CA" sz="800" dirty="0" smtClean="0"/>
          </a:p>
          <a:p>
            <a:pPr lvl="1"/>
            <a:r>
              <a:rPr lang="en-CA" dirty="0" smtClean="0"/>
              <a:t>The Arabs enlisted the help of neighbouring Arab states (Egypt, Syria, Lebanon, Jordan, Iraq)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916" y="155448"/>
            <a:ext cx="5298167" cy="65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Case Study - Your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Pair up and research one modern-day conflict – see list.</a:t>
            </a:r>
          </a:p>
          <a:p>
            <a:r>
              <a:rPr lang="en-CA" dirty="0" smtClean="0"/>
              <a:t>The goal is to explore:</a:t>
            </a:r>
          </a:p>
          <a:p>
            <a:pPr lvl="1"/>
            <a:r>
              <a:rPr lang="en-CA" dirty="0" smtClean="0"/>
              <a:t>CAUSES (combination of reasons?)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hreats each party felt</a:t>
            </a:r>
          </a:p>
          <a:p>
            <a:pPr lvl="1"/>
            <a:r>
              <a:rPr lang="en-CA" dirty="0" smtClean="0"/>
              <a:t>Geographic situation &amp; lead-up to the conflict</a:t>
            </a:r>
          </a:p>
          <a:p>
            <a:pPr lvl="1"/>
            <a:r>
              <a:rPr lang="en-CA" dirty="0" smtClean="0"/>
              <a:t>Impact on people/citizens</a:t>
            </a:r>
          </a:p>
          <a:p>
            <a:pPr lvl="1"/>
            <a:r>
              <a:rPr lang="en-CA" dirty="0" smtClean="0"/>
              <a:t>Efforts to resolve it/how it was resolved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You will prepare a PowerPoint presentation and explain the conflict to the class.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Liberation or Catastrophe?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10000"/>
          </a:xfrm>
        </p:spPr>
        <p:txBody>
          <a:bodyPr/>
          <a:lstStyle/>
          <a:p>
            <a:r>
              <a:rPr lang="en-CA" dirty="0" smtClean="0"/>
              <a:t>The Israelis call 1948 the “Year of Liberation”.</a:t>
            </a:r>
          </a:p>
          <a:p>
            <a:endParaRPr lang="en-CA" dirty="0" smtClean="0"/>
          </a:p>
          <a:p>
            <a:r>
              <a:rPr lang="en-CA" dirty="0" smtClean="0"/>
              <a:t>The Arabs call it the “Year of Catastrophe”.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In 1948, with the creation of the State of Israel, a series of conflicts began…</a:t>
            </a:r>
          </a:p>
          <a:p>
            <a:endParaRPr lang="en-US" altLang="en-US" sz="3600" dirty="0"/>
          </a:p>
          <a:p>
            <a:r>
              <a:rPr lang="en-CA" dirty="0"/>
              <a:t>Arabs refused to acknowledge that the country of Israel existed.</a:t>
            </a:r>
          </a:p>
          <a:p>
            <a:pPr lvl="1"/>
            <a:r>
              <a:rPr lang="en-CA" dirty="0"/>
              <a:t>Part of the reason that they would not negotiate a peace treaty.</a:t>
            </a:r>
          </a:p>
          <a:p>
            <a:endParaRPr lang="en-CA" sz="800" dirty="0"/>
          </a:p>
          <a:p>
            <a:pPr lvl="1"/>
            <a:r>
              <a:rPr lang="en-CA" dirty="0"/>
              <a:t>They want to destroy Israel and restore Palestine.</a:t>
            </a:r>
            <a:endParaRPr lang="en-CA" sz="400" dirty="0"/>
          </a:p>
          <a:p>
            <a:endParaRPr lang="en-US" altLang="en-US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1948 </a:t>
            </a:r>
            <a:r>
              <a:rPr lang="en-US" altLang="en-US" dirty="0">
                <a:cs typeface="Times New Roman" panose="02020603050405020304" pitchFamily="18" charset="0"/>
              </a:rPr>
              <a:t>- 5 Arab states attacked Israel. </a:t>
            </a:r>
            <a:endParaRPr lang="en-US" altLang="en-US" dirty="0"/>
          </a:p>
          <a:p>
            <a:endParaRPr lang="en-US" altLang="en-US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Israel </a:t>
            </a:r>
            <a:r>
              <a:rPr lang="en-US" altLang="en-US" dirty="0">
                <a:cs typeface="Times New Roman" panose="02020603050405020304" pitchFamily="18" charset="0"/>
              </a:rPr>
              <a:t>won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Refugees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/>
          <a:lstStyle/>
          <a:p>
            <a:r>
              <a:rPr lang="en-CA" dirty="0" smtClean="0"/>
              <a:t>Over 1 million Palestinians become refugees.</a:t>
            </a:r>
          </a:p>
          <a:p>
            <a:endParaRPr lang="en-CA" sz="800" dirty="0" smtClean="0"/>
          </a:p>
          <a:p>
            <a:r>
              <a:rPr lang="en-CA" dirty="0" smtClean="0"/>
              <a:t>They flee to neighbouring Arab countries and the Gaza strip (under the control of Egypt), or the West Bank (under the control of Jordan).</a:t>
            </a:r>
          </a:p>
          <a:p>
            <a:endParaRPr lang="en-CA" sz="800" dirty="0" smtClean="0"/>
          </a:p>
        </p:txBody>
      </p:sp>
      <p:pic>
        <p:nvPicPr>
          <p:cNvPr id="4" name="Content Placeholder 3" descr="refuge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862412"/>
            <a:ext cx="4114800" cy="2880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4172</TotalTime>
  <Words>2265</Words>
  <Application>Microsoft Office PowerPoint</Application>
  <PresentationFormat>On-screen Show (4:3)</PresentationFormat>
  <Paragraphs>235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Corbel</vt:lpstr>
      <vt:lpstr>Papyrus</vt:lpstr>
      <vt:lpstr>Times New Roman</vt:lpstr>
      <vt:lpstr>Wingdings</vt:lpstr>
      <vt:lpstr>Wingdings 2</vt:lpstr>
      <vt:lpstr>Wingdings 3</vt:lpstr>
      <vt:lpstr>Module</vt:lpstr>
      <vt:lpstr>Conflict in the 21st Century</vt:lpstr>
      <vt:lpstr>1930`s</vt:lpstr>
      <vt:lpstr>Terrorism</vt:lpstr>
      <vt:lpstr>The United Nations</vt:lpstr>
      <vt:lpstr>United Nations – Partition Plan 1947</vt:lpstr>
      <vt:lpstr>1948</vt:lpstr>
      <vt:lpstr>Liberation or Catastrophe?</vt:lpstr>
      <vt:lpstr>PowerPoint Presentation</vt:lpstr>
      <vt:lpstr>Refugees</vt:lpstr>
      <vt:lpstr>Guerrilla Warfare</vt:lpstr>
      <vt:lpstr>PowerPoint Presentation</vt:lpstr>
      <vt:lpstr>PowerPoint Presentation</vt:lpstr>
      <vt:lpstr>UN Peacekeeping</vt:lpstr>
      <vt:lpstr>The 6-Day War (1967)</vt:lpstr>
      <vt:lpstr>Israel Responds – 6 Day War</vt:lpstr>
      <vt:lpstr>6-Day War</vt:lpstr>
      <vt:lpstr>The PLO</vt:lpstr>
      <vt:lpstr>After the 6-Day War</vt:lpstr>
      <vt:lpstr>Acts of Terrorism – 1970s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Yom Kippur War/The Ramadan War - 1973</vt:lpstr>
      <vt:lpstr>PowerPoint Presentation</vt:lpstr>
      <vt:lpstr>PowerPoint Presentation</vt:lpstr>
      <vt:lpstr>PowerPoint Presentation</vt:lpstr>
      <vt:lpstr>Peace with Egypt</vt:lpstr>
      <vt:lpstr>PLO reacts</vt:lpstr>
      <vt:lpstr>Lebanon Invasion</vt:lpstr>
      <vt:lpstr>Occupied Territories</vt:lpstr>
      <vt:lpstr>Security Barrier</vt:lpstr>
      <vt:lpstr>PowerPoint Presentation</vt:lpstr>
      <vt:lpstr>PowerPoint Presentation</vt:lpstr>
      <vt:lpstr>PowerPoint Presentation</vt:lpstr>
      <vt:lpstr>PowerPoint Presentation</vt:lpstr>
      <vt:lpstr>Results </vt:lpstr>
      <vt:lpstr>Peace Activists</vt:lpstr>
      <vt:lpstr>Rachel Corrie  (April 10, 1979-March 16, 2003)</vt:lpstr>
      <vt:lpstr>PowerPoint Presentation</vt:lpstr>
      <vt:lpstr>Peace? Government Approaches</vt:lpstr>
      <vt:lpstr>PowerPoint Presentation</vt:lpstr>
      <vt:lpstr>Oslo Peace Accord</vt:lpstr>
      <vt:lpstr>PowerPoint Presentation</vt:lpstr>
      <vt:lpstr>Roadmap for Peace - 2003</vt:lpstr>
      <vt:lpstr>PowerPoint Presentation</vt:lpstr>
      <vt:lpstr>PowerPoint Presentation</vt:lpstr>
      <vt:lpstr>Now?</vt:lpstr>
      <vt:lpstr>Current Leaders</vt:lpstr>
      <vt:lpstr>Palestinian Government</vt:lpstr>
      <vt:lpstr>The State of Palestine</vt:lpstr>
      <vt:lpstr>Gaza</vt:lpstr>
      <vt:lpstr>PowerPoint Presentation</vt:lpstr>
      <vt:lpstr>PowerPoint Presentation</vt:lpstr>
      <vt:lpstr>West Bank</vt:lpstr>
      <vt:lpstr>Israeli settlements</vt:lpstr>
      <vt:lpstr>Conflict continues…</vt:lpstr>
      <vt:lpstr>PowerPoint Presentation</vt:lpstr>
      <vt:lpstr>A Case Study - Your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in the 21st Century</dc:title>
  <dc:creator>Lewis, Andrea (ED06)</dc:creator>
  <cp:lastModifiedBy>Dowling, Christine (ASD-S)</cp:lastModifiedBy>
  <cp:revision>271</cp:revision>
  <dcterms:created xsi:type="dcterms:W3CDTF">2006-08-16T00:00:00Z</dcterms:created>
  <dcterms:modified xsi:type="dcterms:W3CDTF">2016-03-31T17:04:32Z</dcterms:modified>
</cp:coreProperties>
</file>