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79" r:id="rId4"/>
    <p:sldId id="297" r:id="rId5"/>
    <p:sldId id="278" r:id="rId6"/>
    <p:sldId id="329" r:id="rId7"/>
    <p:sldId id="298" r:id="rId8"/>
    <p:sldId id="330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92" r:id="rId19"/>
    <p:sldId id="308" r:id="rId20"/>
    <p:sldId id="309" r:id="rId21"/>
    <p:sldId id="341" r:id="rId22"/>
    <p:sldId id="281" r:id="rId23"/>
    <p:sldId id="282" r:id="rId24"/>
    <p:sldId id="294" r:id="rId25"/>
    <p:sldId id="270" r:id="rId26"/>
    <p:sldId id="34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43" d="100"/>
          <a:sy n="43" d="100"/>
        </p:scale>
        <p:origin x="13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680FD-37A1-4765-9423-C6A4D166A6B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D072E-BAAA-4077-B92B-A8F745B0D10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15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Meeting post WWII to </a:t>
            </a:r>
            <a:r>
              <a:rPr lang="fr-CA" dirty="0" err="1" smtClean="0"/>
              <a:t>divide</a:t>
            </a:r>
            <a:r>
              <a:rPr lang="fr-CA" dirty="0" smtClean="0"/>
              <a:t> up Europe.</a:t>
            </a:r>
          </a:p>
          <a:p>
            <a:r>
              <a:rPr lang="fr-CA" dirty="0" smtClean="0"/>
              <a:t>USSR</a:t>
            </a:r>
            <a:r>
              <a:rPr lang="fr-CA" baseline="0" dirty="0" smtClean="0"/>
              <a:t> and GB </a:t>
            </a:r>
            <a:r>
              <a:rPr lang="fr-CA" baseline="0" dirty="0" err="1" smtClean="0"/>
              <a:t>had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already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secretly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agreed</a:t>
            </a:r>
            <a:r>
              <a:rPr lang="fr-CA" baseline="0" dirty="0" smtClean="0"/>
              <a:t> on </a:t>
            </a:r>
            <a:r>
              <a:rPr lang="fr-CA" baseline="0" dirty="0" err="1" smtClean="0"/>
              <a:t>most</a:t>
            </a:r>
            <a:r>
              <a:rPr lang="fr-CA" baseline="0" dirty="0" smtClean="0"/>
              <a:t> of the divisions – ex </a:t>
            </a:r>
            <a:r>
              <a:rPr lang="fr-CA" baseline="0" dirty="0" err="1" smtClean="0"/>
              <a:t>Brits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got</a:t>
            </a:r>
            <a:r>
              <a:rPr lang="fr-CA" baseline="0" dirty="0" smtClean="0"/>
              <a:t> 90% of </a:t>
            </a:r>
            <a:r>
              <a:rPr lang="fr-CA" baseline="0" dirty="0" err="1" smtClean="0"/>
              <a:t>Greece</a:t>
            </a:r>
            <a:r>
              <a:rPr lang="fr-CA" baseline="0" dirty="0" smtClean="0"/>
              <a:t>   USSR  -- 90% of Romania</a:t>
            </a:r>
          </a:p>
          <a:p>
            <a:r>
              <a:rPr lang="fr-CA" baseline="0" dirty="0" smtClean="0"/>
              <a:t>US </a:t>
            </a:r>
            <a:r>
              <a:rPr lang="fr-CA" baseline="0" dirty="0" err="1" smtClean="0"/>
              <a:t>didn’t</a:t>
            </a:r>
            <a:r>
              <a:rPr lang="fr-CA" baseline="0" dirty="0" smtClean="0"/>
              <a:t> </a:t>
            </a:r>
            <a:r>
              <a:rPr lang="fr-CA" baseline="0" dirty="0" err="1" smtClean="0"/>
              <a:t>want</a:t>
            </a:r>
            <a:r>
              <a:rPr lang="fr-CA" baseline="0" dirty="0" smtClean="0"/>
              <a:t> USSR to gain control of all of </a:t>
            </a:r>
            <a:r>
              <a:rPr lang="fr-CA" baseline="0" dirty="0" err="1" smtClean="0"/>
              <a:t>Eastern</a:t>
            </a:r>
            <a:r>
              <a:rPr lang="fr-CA" baseline="0" dirty="0" smtClean="0"/>
              <a:t> Europe.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072E-BAAA-4077-B92B-A8F745B0D10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375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Churchill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soon</a:t>
            </a:r>
            <a:r>
              <a:rPr lang="fr-CA" dirty="0" smtClean="0"/>
              <a:t> 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replaced</a:t>
            </a:r>
            <a:r>
              <a:rPr lang="fr-CA" dirty="0" smtClean="0"/>
              <a:t> by PM </a:t>
            </a:r>
            <a:r>
              <a:rPr lang="fr-CA" dirty="0" err="1" smtClean="0"/>
              <a:t>Atlee</a:t>
            </a:r>
            <a:endParaRPr lang="fr-CA" dirty="0" smtClean="0"/>
          </a:p>
          <a:p>
            <a:r>
              <a:rPr lang="fr-CA" dirty="0" smtClean="0"/>
              <a:t>Truman </a:t>
            </a:r>
            <a:r>
              <a:rPr lang="fr-CA" dirty="0" err="1" smtClean="0"/>
              <a:t>just</a:t>
            </a:r>
            <a:r>
              <a:rPr lang="fr-CA" dirty="0" smtClean="0"/>
              <a:t> </a:t>
            </a:r>
            <a:r>
              <a:rPr lang="fr-CA" dirty="0" err="1" smtClean="0"/>
              <a:t>replaced</a:t>
            </a:r>
            <a:r>
              <a:rPr lang="fr-CA" dirty="0" smtClean="0"/>
              <a:t> Roosevelt (</a:t>
            </a:r>
            <a:r>
              <a:rPr lang="fr-CA" dirty="0" err="1" smtClean="0"/>
              <a:t>who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passed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away</a:t>
            </a:r>
            <a:r>
              <a:rPr lang="fr-CA" baseline="0" dirty="0" smtClean="0"/>
              <a:t>)</a:t>
            </a:r>
            <a:r>
              <a:rPr lang="fr-CA" dirty="0" smtClean="0"/>
              <a:t> and </a:t>
            </a:r>
            <a:r>
              <a:rPr lang="fr-CA" dirty="0" err="1" smtClean="0"/>
              <a:t>was</a:t>
            </a:r>
            <a:r>
              <a:rPr lang="fr-CA" dirty="0" smtClean="0"/>
              <a:t> </a:t>
            </a:r>
            <a:r>
              <a:rPr lang="fr-CA" dirty="0" err="1" smtClean="0"/>
              <a:t>much</a:t>
            </a:r>
            <a:r>
              <a:rPr lang="fr-CA" dirty="0" smtClean="0"/>
              <a:t> </a:t>
            </a:r>
            <a:r>
              <a:rPr lang="fr-CA" dirty="0" err="1" smtClean="0"/>
              <a:t>tougher</a:t>
            </a:r>
            <a:r>
              <a:rPr lang="fr-CA" baseline="0" dirty="0" smtClean="0"/>
              <a:t> on </a:t>
            </a:r>
            <a:r>
              <a:rPr lang="fr-CA" baseline="0" dirty="0" err="1" smtClean="0"/>
              <a:t>Stalin</a:t>
            </a:r>
            <a:r>
              <a:rPr lang="fr-CA" baseline="0" dirty="0" smtClean="0"/>
              <a:t>.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072E-BAAA-4077-B92B-A8F745B0D10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0230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Most </a:t>
            </a:r>
            <a:r>
              <a:rPr lang="fr-CA" dirty="0" err="1" smtClean="0"/>
              <a:t>famous</a:t>
            </a:r>
            <a:r>
              <a:rPr lang="fr-CA" dirty="0" smtClean="0"/>
              <a:t> passage </a:t>
            </a:r>
            <a:r>
              <a:rPr lang="fr-CA" dirty="0" err="1" smtClean="0"/>
              <a:t>through</a:t>
            </a:r>
            <a:r>
              <a:rPr lang="fr-CA" dirty="0" smtClean="0"/>
              <a:t> the Berlin Wall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D072E-BAAA-4077-B92B-A8F745B0D10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250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606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217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787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022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06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37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282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907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94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9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362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C9564-0C45-4464-A34B-FA89CE00B6EA}" type="datetimeFigureOut">
              <a:rPr lang="fr-CA" smtClean="0"/>
              <a:t>2016-03-21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6CAA-D928-44B1-82A1-4026AEC3768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77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wflags.com/fotw/images/u/us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ww2photomuseum.com/sitebuilder/images/DDR_M54_Mp44-744x547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iQkM-GBMI" TargetMode="External"/><Relationship Id="rId2" Type="http://schemas.openxmlformats.org/officeDocument/2006/relationships/hyperlink" Target="http://www.history.com/news/ask-history/how-long-was-the-berlin-wa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File:Iron_Curtain_map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YDYfByEPAY#t=5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Cold War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USA </a:t>
            </a:r>
            <a:r>
              <a:rPr lang="en-US" sz="4000" dirty="0">
                <a:solidFill>
                  <a:schemeClr val="tx1"/>
                </a:solidFill>
              </a:rPr>
              <a:t>vs USSR 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1945-1991</a:t>
            </a:r>
            <a:endParaRPr lang="fr-CA" sz="4000" b="1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70" y="800100"/>
            <a:ext cx="56102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3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ogic.eserver.org/2003/images/capitalism-rac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39381"/>
            <a:ext cx="3657600" cy="263313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7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3400" dirty="0" smtClean="0"/>
              <a:t>Ideology means different values ​​and ideas about political and economic systems.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Each side believed that their ideology was the best and had to be spread around the world. They also believed that they had to avoid another ideology.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dipity.com/uploads/events/fbc559d8b226f07aef21e4d3b2ea77c2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5293" y="4150519"/>
            <a:ext cx="2133600" cy="2133600"/>
          </a:xfrm>
          <a:prstGeom prst="rect">
            <a:avLst/>
          </a:prstGeom>
          <a:noFill/>
        </p:spPr>
      </p:pic>
      <p:pic>
        <p:nvPicPr>
          <p:cNvPr id="7172" name="Picture 4" descr="[U.S. flag]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52" y="4150519"/>
            <a:ext cx="3710871" cy="19526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17249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United States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011"/>
            <a:ext cx="4040188" cy="4069152"/>
          </a:xfrm>
        </p:spPr>
        <p:txBody>
          <a:bodyPr/>
          <a:lstStyle/>
          <a:p>
            <a:r>
              <a:rPr lang="en-US" dirty="0" smtClean="0"/>
              <a:t>Democratic</a:t>
            </a:r>
          </a:p>
          <a:p>
            <a:r>
              <a:rPr lang="en-US" dirty="0" smtClean="0"/>
              <a:t>Free and fair</a:t>
            </a:r>
          </a:p>
          <a:p>
            <a:r>
              <a:rPr lang="en-US" dirty="0" smtClean="0"/>
              <a:t>Individual freedoms - if you work hard, you will have $$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71206" y="1417249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Soviet Union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011"/>
            <a:ext cx="4194175" cy="4069152"/>
          </a:xfrm>
        </p:spPr>
        <p:txBody>
          <a:bodyPr/>
          <a:lstStyle/>
          <a:p>
            <a:r>
              <a:rPr lang="en-US" dirty="0" smtClean="0"/>
              <a:t>Totalitarian</a:t>
            </a:r>
          </a:p>
          <a:p>
            <a:r>
              <a:rPr lang="en-US" dirty="0" smtClean="0"/>
              <a:t>Control of one political party</a:t>
            </a:r>
          </a:p>
          <a:p>
            <a:r>
              <a:rPr lang="en-US" dirty="0" smtClean="0"/>
              <a:t>The individual works for the benefit of everyone. No rich and poor</a:t>
            </a:r>
          </a:p>
        </p:txBody>
      </p:sp>
    </p:spTree>
    <p:extLst>
      <p:ext uri="{BB962C8B-B14F-4D97-AF65-F5344CB8AC3E}">
        <p14:creationId xmlns:p14="http://schemas.microsoft.com/office/powerpoint/2010/main" val="33555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7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inkers.org/stage/wp-content/uploads/2009/11/capitalismworksbest65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44660"/>
            <a:ext cx="3510532" cy="2781422"/>
          </a:xfrm>
          <a:prstGeom prst="rect">
            <a:avLst/>
          </a:prstGeom>
          <a:noFill/>
        </p:spPr>
      </p:pic>
      <p:pic>
        <p:nvPicPr>
          <p:cNvPr id="6148" name="Picture 4" descr="http://www.inkcinct.com.au/web-pages/cartoons/past/2008/2008-670--Communism-Capitalism-pragmati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2" y="3657600"/>
            <a:ext cx="3657600" cy="280011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United States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010"/>
            <a:ext cx="4040188" cy="4069153"/>
          </a:xfrm>
        </p:spPr>
        <p:txBody>
          <a:bodyPr/>
          <a:lstStyle/>
          <a:p>
            <a:r>
              <a:rPr lang="en-US" dirty="0" smtClean="0"/>
              <a:t>Capitalist</a:t>
            </a:r>
          </a:p>
          <a:p>
            <a:r>
              <a:rPr lang="en-US" dirty="0" smtClean="0"/>
              <a:t>Private Ownership in business and industry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41724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Soviet Union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057010"/>
            <a:ext cx="4041775" cy="4069153"/>
          </a:xfrm>
        </p:spPr>
        <p:txBody>
          <a:bodyPr/>
          <a:lstStyle/>
          <a:p>
            <a:r>
              <a:rPr lang="en-US" dirty="0" smtClean="0"/>
              <a:t>Communist </a:t>
            </a:r>
          </a:p>
          <a:p>
            <a:r>
              <a:rPr lang="en-US" dirty="0" smtClean="0"/>
              <a:t>Businesses owned or control by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2625090" cy="194451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The actions of the Soviet </a:t>
            </a:r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95852"/>
            <a:ext cx="8229600" cy="2057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After </a:t>
            </a:r>
            <a:r>
              <a:rPr lang="en-US" dirty="0"/>
              <a:t>the Second </a:t>
            </a:r>
            <a:r>
              <a:rPr lang="en-US" dirty="0" smtClean="0"/>
              <a:t>War, </a:t>
            </a:r>
            <a:r>
              <a:rPr lang="en-US" dirty="0"/>
              <a:t>the troops of the Soviet </a:t>
            </a:r>
            <a:r>
              <a:rPr lang="en-US" dirty="0" smtClean="0"/>
              <a:t>Union </a:t>
            </a:r>
            <a:r>
              <a:rPr lang="en-US" dirty="0"/>
              <a:t>remained in the </a:t>
            </a:r>
            <a:r>
              <a:rPr lang="en-US" dirty="0" smtClean="0"/>
              <a:t>countries </a:t>
            </a:r>
            <a:r>
              <a:rPr lang="en-US" dirty="0"/>
              <a:t>they had released </a:t>
            </a:r>
            <a:r>
              <a:rPr lang="en-US" dirty="0" smtClean="0"/>
              <a:t>and tried to </a:t>
            </a:r>
            <a:r>
              <a:rPr lang="en-US" dirty="0"/>
              <a:t>strengthen communist governments in some countries of Eastern </a:t>
            </a:r>
            <a:r>
              <a:rPr lang="en-US" dirty="0" smtClean="0"/>
              <a:t>Europe.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other European countries under the influence of the Soviet Union were: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/>
              <a:t>	Albania	Poland	Bulgaria 	Hungary </a:t>
            </a:r>
          </a:p>
          <a:p>
            <a:r>
              <a:rPr lang="en-US" sz="2800" dirty="0" smtClean="0"/>
              <a:t>	Romania 	Estonia 	Latvia 	Lithuania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Czechoslovakia</a:t>
            </a:r>
            <a:endParaRPr lang="en-US" sz="2800" dirty="0"/>
          </a:p>
        </p:txBody>
      </p:sp>
      <p:pic>
        <p:nvPicPr>
          <p:cNvPr id="4098" name="Picture 2" descr="http://users.erols.com/mwhite28/images/ussr19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845" y="2551569"/>
            <a:ext cx="6704910" cy="4112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United States and allies disapproved of these actions. But they have done nothing.</a:t>
            </a:r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 smtClean="0"/>
              <a:t>The </a:t>
            </a:r>
            <a:r>
              <a:rPr lang="en-US" sz="2800" dirty="0"/>
              <a:t>Soviet Union wanted a zone between </a:t>
            </a:r>
            <a:endParaRPr lang="en-US" sz="2800" dirty="0" smtClean="0"/>
          </a:p>
          <a:p>
            <a:pPr algn="ctr"/>
            <a:r>
              <a:rPr lang="en-US" sz="2800" dirty="0" smtClean="0"/>
              <a:t>itself </a:t>
            </a:r>
            <a:r>
              <a:rPr lang="en-US" sz="2800" dirty="0"/>
              <a:t>and the West</a:t>
            </a:r>
            <a:r>
              <a:rPr lang="en-US" sz="2800" dirty="0" smtClean="0"/>
              <a:t>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074" name="Picture 2" descr="http://magicstatistics.com/wp-content/pictures/maps/formerUSSR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095" y="2362200"/>
            <a:ext cx="5475810" cy="414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2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Berlin Wall Construction 1959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83596"/>
            <a:ext cx="8229600" cy="884239"/>
          </a:xfrm>
        </p:spPr>
        <p:txBody>
          <a:bodyPr>
            <a:normAutofit/>
          </a:bodyPr>
          <a:lstStyle/>
          <a:p>
            <a:r>
              <a:rPr lang="fr-CA" sz="2000" dirty="0">
                <a:hlinkClick r:id="rId2"/>
              </a:rPr>
              <a:t>http://</a:t>
            </a:r>
            <a:r>
              <a:rPr lang="fr-CA" sz="2000" dirty="0" smtClean="0">
                <a:hlinkClick r:id="rId2"/>
              </a:rPr>
              <a:t>www.history.com/news/ask-history/how-long-was-the-berlin-wall</a:t>
            </a:r>
            <a:endParaRPr lang="fr-CA" sz="2000" dirty="0" smtClean="0"/>
          </a:p>
          <a:p>
            <a:r>
              <a:rPr lang="fr-CA" sz="2000" dirty="0">
                <a:hlinkClick r:id="rId3"/>
              </a:rPr>
              <a:t>https://</a:t>
            </a:r>
            <a:r>
              <a:rPr lang="fr-CA" sz="2000" dirty="0" smtClean="0">
                <a:hlinkClick r:id="rId3"/>
              </a:rPr>
              <a:t>www.youtube.com/watch?v=ZgiQkM-GBMI</a:t>
            </a:r>
            <a:r>
              <a:rPr lang="fr-CA" sz="2000" dirty="0" smtClean="0"/>
              <a:t>  </a:t>
            </a:r>
            <a:endParaRPr lang="fr-CA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43" y="1417638"/>
            <a:ext cx="5254513" cy="41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Checkpoint Charlie</a:t>
            </a:r>
            <a:br>
              <a:rPr lang="fr-CA" dirty="0" smtClean="0"/>
            </a:br>
            <a:r>
              <a:rPr lang="en-GB" sz="3100" dirty="0" smtClean="0"/>
              <a:t>crossing point between East Berlin and West Berlin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26" y="1491456"/>
            <a:ext cx="629374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term </a:t>
            </a:r>
            <a:r>
              <a:rPr lang="en-US" sz="2800" dirty="0" smtClean="0"/>
              <a:t>"Iron Curtain" began to be </a:t>
            </a:r>
            <a:r>
              <a:rPr lang="en-US" sz="2800" dirty="0"/>
              <a:t>used to describe the boundary </a:t>
            </a:r>
            <a:r>
              <a:rPr lang="en-US" sz="2800" dirty="0" smtClean="0"/>
              <a:t>between Communist and</a:t>
            </a:r>
          </a:p>
          <a:p>
            <a:pPr algn="ctr"/>
            <a:r>
              <a:rPr lang="en-US" sz="2800" dirty="0" smtClean="0"/>
              <a:t>non-Communist </a:t>
            </a:r>
            <a:r>
              <a:rPr lang="en-US" sz="2800" dirty="0"/>
              <a:t>countries in Europe</a:t>
            </a:r>
            <a:r>
              <a:rPr lang="en-US" sz="2800" dirty="0" smtClean="0"/>
              <a:t>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2050" name="Picture 2" descr="http://upload.wikimedia.org/wikipedia/commons/thumb/2/2a/Iron_Curtain_map.svg/250px-Iron_Curtain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3352800" cy="3580790"/>
          </a:xfrm>
          <a:prstGeom prst="rect">
            <a:avLst/>
          </a:prstGeom>
          <a:noFill/>
        </p:spPr>
      </p:pic>
      <p:pic>
        <p:nvPicPr>
          <p:cNvPr id="2052" name="Picture 4" descr="http://www.mrgallagherstudentsites.com/1950s/wp-content/uploads/2011/04/iron-curta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2438400"/>
            <a:ext cx="411747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5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947490"/>
          </a:xfrm>
        </p:spPr>
        <p:txBody>
          <a:bodyPr/>
          <a:lstStyle/>
          <a:p>
            <a:r>
              <a:rPr lang="en-US" dirty="0"/>
              <a:t>War of </a:t>
            </a:r>
            <a:r>
              <a:rPr lang="en-US" dirty="0" smtClean="0"/>
              <a:t>Ideology</a:t>
            </a:r>
            <a:endParaRPr lang="fr-CA" b="1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4676"/>
            <a:ext cx="4038600" cy="45514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800" b="1" dirty="0" smtClean="0"/>
              <a:t>Communism </a:t>
            </a:r>
            <a:r>
              <a:rPr lang="en-US" sz="2800" b="1" dirty="0"/>
              <a:t>vs. Capitalism 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Democracy </a:t>
            </a:r>
            <a:r>
              <a:rPr lang="en-US" sz="2800" b="1" dirty="0"/>
              <a:t>vs. </a:t>
            </a:r>
            <a:r>
              <a:rPr lang="en-US" sz="2800" b="1" dirty="0" smtClean="0"/>
              <a:t>Dictatorship</a:t>
            </a:r>
          </a:p>
          <a:p>
            <a:pPr marL="0" indent="0" algn="ctr">
              <a:buNone/>
            </a:pPr>
            <a:r>
              <a:rPr lang="en-US" sz="2800" b="1" dirty="0" smtClean="0"/>
              <a:t>Freedom </a:t>
            </a:r>
            <a:r>
              <a:rPr lang="en-US" sz="2800" b="1" dirty="0"/>
              <a:t>vs. Tyranny </a:t>
            </a:r>
            <a:endParaRPr lang="en-US" sz="2800" b="1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Cold War was "cold" because there was not a real war or battles directly against the </a:t>
            </a:r>
            <a:r>
              <a:rPr lang="en-US" sz="2800" dirty="0" smtClean="0"/>
              <a:t>other.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was a war of words and </a:t>
            </a:r>
            <a:r>
              <a:rPr lang="en-US" sz="2800" dirty="0" smtClean="0"/>
              <a:t>threats (there </a:t>
            </a:r>
            <a:r>
              <a:rPr lang="en-US" sz="2800" dirty="0"/>
              <a:t>were a few small </a:t>
            </a:r>
            <a:r>
              <a:rPr lang="en-US" sz="2800" dirty="0" smtClean="0"/>
              <a:t>localized battles.)</a:t>
            </a:r>
            <a:endParaRPr lang="fr-CA" sz="2800" dirty="0">
              <a:latin typeface="Impac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26" y="1574676"/>
            <a:ext cx="3320274" cy="45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8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3cGepgvcsuo/TCPpowPNxtI/AAAAAAAABiE/CyNdBdInNbE/s200/bo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712691"/>
            <a:ext cx="2514600" cy="2857500"/>
          </a:xfrm>
          <a:prstGeom prst="rect">
            <a:avLst/>
          </a:prstGeom>
          <a:noFill/>
        </p:spPr>
      </p:pic>
      <p:pic>
        <p:nvPicPr>
          <p:cNvPr id="1028" name="Picture 4" descr="http://4.bp.blogspot.com/_23sC0VmC79s/S8pRzwRIILI/AAAAAAAAABI/Xf6avJ1W9Hk/s1600/nucl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47045"/>
            <a:ext cx="2047875" cy="298879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The Arms Race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Both </a:t>
            </a:r>
            <a:r>
              <a:rPr lang="en-US" sz="3000" dirty="0" smtClean="0"/>
              <a:t>sides </a:t>
            </a:r>
            <a:r>
              <a:rPr lang="en-US" sz="3000" dirty="0"/>
              <a:t>tried to protect themselves from an attack each other in creating the most sophisticated weapons and defense systems. </a:t>
            </a:r>
            <a:r>
              <a:rPr lang="en-US" sz="3000" dirty="0" smtClean="0"/>
              <a:t> (Nuclear Weapons) This </a:t>
            </a:r>
            <a:r>
              <a:rPr lang="en-US" sz="3000" dirty="0"/>
              <a:t>created fear and suspicion</a:t>
            </a:r>
            <a:r>
              <a:rPr lang="en-US" sz="3000" dirty="0" smtClean="0"/>
              <a:t>.</a:t>
            </a:r>
          </a:p>
          <a:p>
            <a:pPr marL="0" indent="0" algn="ctr">
              <a:buNone/>
            </a:pPr>
            <a:r>
              <a:rPr lang="en-US" sz="2000" dirty="0">
                <a:latin typeface="Comic Sans MS" pitchFamily="66" charset="0"/>
                <a:hlinkClick r:id="rId4"/>
              </a:rPr>
              <a:t>https://</a:t>
            </a:r>
            <a:r>
              <a:rPr lang="en-US" sz="2000" dirty="0" smtClean="0">
                <a:latin typeface="Comic Sans MS" pitchFamily="66" charset="0"/>
                <a:hlinkClick r:id="rId4"/>
              </a:rPr>
              <a:t>www.youtube.com/watch?v=5YDYfByEPAY#t=51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arms race cartoons, arms race cartoon, arms race picture, arms race pictures, arms race image, arms race images, arms race illustration, arms race illust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314451"/>
            <a:ext cx="6172200" cy="41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2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3619"/>
            <a:ext cx="3505200" cy="5211762"/>
          </a:xfrm>
        </p:spPr>
        <p:txBody>
          <a:bodyPr>
            <a:noAutofit/>
          </a:bodyPr>
          <a:lstStyle/>
          <a:p>
            <a:r>
              <a:rPr lang="fr-CA" sz="3200" dirty="0" smtClean="0"/>
              <a:t>US </a:t>
            </a:r>
            <a:r>
              <a:rPr lang="en-GB" sz="3200" dirty="0" smtClean="0"/>
              <a:t>bombed</a:t>
            </a:r>
            <a:r>
              <a:rPr lang="fr-CA" sz="3200" dirty="0" smtClean="0"/>
              <a:t> Hiroshima </a:t>
            </a:r>
            <a:r>
              <a:rPr lang="fr-CA" sz="3200" dirty="0"/>
              <a:t>&amp;</a:t>
            </a:r>
            <a:r>
              <a:rPr lang="fr-CA" sz="3200" dirty="0" smtClean="0"/>
              <a:t> Nagasaki, </a:t>
            </a:r>
            <a:r>
              <a:rPr lang="en-GB" sz="3200" dirty="0" smtClean="0"/>
              <a:t>Japan</a:t>
            </a:r>
            <a:r>
              <a:rPr lang="fr-CA" sz="3200" dirty="0" smtClean="0"/>
              <a:t> </a:t>
            </a:r>
            <a:br>
              <a:rPr lang="fr-CA" sz="3200" dirty="0" smtClean="0"/>
            </a:br>
            <a:r>
              <a:rPr lang="fr-CA" sz="3200" dirty="0" smtClean="0"/>
              <a:t>- August 194</a:t>
            </a:r>
            <a:r>
              <a:rPr lang="en-GB" sz="3200" dirty="0" smtClean="0"/>
              <a:t>5 - </a:t>
            </a:r>
            <a:r>
              <a:rPr lang="en-GB" sz="2600" dirty="0" smtClean="0"/>
              <a:t>considered the end of WWII but foreshadowed what was to come.</a:t>
            </a:r>
            <a:endParaRPr lang="en-GB" sz="2600" dirty="0"/>
          </a:p>
        </p:txBody>
      </p:sp>
      <p:pic>
        <p:nvPicPr>
          <p:cNvPr id="5" name="Picture 5" descr="nagasaki_nuclear_bo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989" y="1219200"/>
            <a:ext cx="39576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0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99224" cy="505936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Introduced the most destructive form of warfare and ended war with Japan</a:t>
            </a:r>
          </a:p>
          <a:p>
            <a:r>
              <a:rPr lang="en-GB" dirty="0" smtClean="0"/>
              <a:t>US proved that it had dominant military capabilities.</a:t>
            </a:r>
          </a:p>
          <a:p>
            <a:r>
              <a:rPr lang="en-GB" dirty="0" smtClean="0"/>
              <a:t>the USSR and the US could drop the pretence of getting along. The Cold War began.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24" y="2468958"/>
            <a:ext cx="3536553" cy="295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9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Upping the anti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1" u="sng" dirty="0" smtClean="0"/>
              <a:t>Policy of deterrence:</a:t>
            </a:r>
          </a:p>
          <a:p>
            <a:pPr lvl="1"/>
            <a:r>
              <a:rPr lang="en-GB" sz="3200" dirty="0" smtClean="0"/>
              <a:t> Stronger military and better weapons to ensure that the other side  doesn’t attack</a:t>
            </a:r>
          </a:p>
          <a:p>
            <a:pPr lvl="1"/>
            <a:endParaRPr lang="en-GB" sz="1000" dirty="0" smtClean="0"/>
          </a:p>
          <a:p>
            <a:pPr lvl="1"/>
            <a:r>
              <a:rPr lang="en-GB" sz="3200" dirty="0" smtClean="0"/>
              <a:t> 1949 – </a:t>
            </a:r>
            <a:r>
              <a:rPr lang="en-GB" sz="3200" b="1" u="sng" dirty="0" smtClean="0"/>
              <a:t>creation of NATO </a:t>
            </a:r>
            <a:r>
              <a:rPr lang="en-GB" sz="3200" dirty="0" smtClean="0"/>
              <a:t>(North Atlantic Treaty Organization (12 countries)</a:t>
            </a:r>
          </a:p>
          <a:p>
            <a:pPr lvl="1"/>
            <a:endParaRPr lang="en-GB" sz="1000" dirty="0" smtClean="0"/>
          </a:p>
          <a:p>
            <a:pPr lvl="1"/>
            <a:r>
              <a:rPr lang="en-GB" sz="3200" dirty="0" smtClean="0"/>
              <a:t> 1949 – Soviets exploded their first </a:t>
            </a: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bomb</a:t>
            </a:r>
          </a:p>
        </p:txBody>
      </p:sp>
    </p:spTree>
    <p:extLst>
      <p:ext uri="{BB962C8B-B14F-4D97-AF65-F5344CB8AC3E}">
        <p14:creationId xmlns:p14="http://schemas.microsoft.com/office/powerpoint/2010/main" val="17239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0401300" cy="78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4" name="Picture 5" descr="2007-422-the-arms-r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416"/>
            <a:ext cx="8236441" cy="63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3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 all </a:t>
            </a:r>
            <a:r>
              <a:rPr lang="en-US" dirty="0"/>
              <a:t>started at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 </a:t>
            </a:r>
            <a:r>
              <a:rPr lang="en-US" dirty="0"/>
              <a:t>of the </a:t>
            </a:r>
            <a:r>
              <a:rPr lang="en-US" dirty="0" smtClean="0"/>
              <a:t>World War 2</a:t>
            </a:r>
            <a:endParaRPr lang="fr-CA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USSR and </a:t>
            </a:r>
            <a:r>
              <a:rPr lang="en-US" sz="4400" dirty="0" smtClean="0"/>
              <a:t>the Allies </a:t>
            </a:r>
            <a:r>
              <a:rPr lang="en-US" sz="4400" dirty="0"/>
              <a:t>cooperated </a:t>
            </a:r>
            <a:r>
              <a:rPr lang="en-US" sz="4400" dirty="0" smtClean="0"/>
              <a:t>to </a:t>
            </a:r>
            <a:r>
              <a:rPr lang="en-US" sz="4400" dirty="0"/>
              <a:t>win the </a:t>
            </a:r>
            <a:br>
              <a:rPr lang="en-US" sz="4400" dirty="0"/>
            </a:br>
            <a:r>
              <a:rPr lang="en-US" sz="4400" dirty="0" smtClean="0"/>
              <a:t>war </a:t>
            </a:r>
            <a:r>
              <a:rPr lang="en-US" sz="4400" dirty="0"/>
              <a:t>against the </a:t>
            </a:r>
            <a:r>
              <a:rPr lang="en-US" sz="4400" dirty="0" smtClean="0"/>
              <a:t>Nazis. </a:t>
            </a:r>
          </a:p>
          <a:p>
            <a:pPr marL="0" indent="0" algn="ctr">
              <a:buNone/>
            </a:pPr>
            <a:r>
              <a:rPr lang="en-US" sz="4400" dirty="0" smtClean="0"/>
              <a:t>Now, </a:t>
            </a:r>
            <a:r>
              <a:rPr lang="en-US" sz="4400" dirty="0"/>
              <a:t>they could divide the territory of Germany.</a:t>
            </a:r>
            <a:endParaRPr lang="fr-CA" sz="4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ianmergard.com/wp-content/uploads/2012/02/coldw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91255"/>
            <a:ext cx="3695700" cy="275183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were 2 main groups: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291055"/>
          </a:xfrm>
        </p:spPr>
        <p:txBody>
          <a:bodyPr/>
          <a:lstStyle/>
          <a:p>
            <a:pPr algn="ctr"/>
            <a:r>
              <a:rPr lang="en-US" dirty="0" smtClean="0"/>
              <a:t>USA</a:t>
            </a:r>
          </a:p>
          <a:p>
            <a:pPr algn="ctr"/>
            <a:r>
              <a:rPr lang="en-US" dirty="0" smtClean="0"/>
              <a:t>Canada</a:t>
            </a:r>
          </a:p>
          <a:p>
            <a:pPr algn="ctr"/>
            <a:r>
              <a:rPr lang="en-US" dirty="0" smtClean="0"/>
              <a:t>Britain</a:t>
            </a:r>
          </a:p>
          <a:p>
            <a:pPr algn="ctr"/>
            <a:r>
              <a:rPr lang="en-US" dirty="0" smtClean="0"/>
              <a:t>Western Europe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91055"/>
          </a:xfrm>
        </p:spPr>
        <p:txBody>
          <a:bodyPr/>
          <a:lstStyle/>
          <a:p>
            <a:pPr algn="ctr"/>
            <a:r>
              <a:rPr lang="en-US" dirty="0" smtClean="0"/>
              <a:t>USSR</a:t>
            </a:r>
          </a:p>
          <a:p>
            <a:pPr algn="ctr"/>
            <a:r>
              <a:rPr lang="en-US" dirty="0" smtClean="0"/>
              <a:t>Cuba</a:t>
            </a:r>
          </a:p>
          <a:p>
            <a:pPr algn="ctr"/>
            <a:r>
              <a:rPr lang="en-US" dirty="0" smtClean="0"/>
              <a:t>China</a:t>
            </a:r>
          </a:p>
          <a:p>
            <a:pPr algn="ctr"/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87156" y="2228876"/>
            <a:ext cx="96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vs.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7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7"/>
            <a:ext cx="8229600" cy="960438"/>
          </a:xfrm>
        </p:spPr>
        <p:txBody>
          <a:bodyPr/>
          <a:lstStyle/>
          <a:p>
            <a:r>
              <a:rPr lang="en-US" dirty="0"/>
              <a:t>Europe during </a:t>
            </a: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World War</a:t>
            </a:r>
            <a:endParaRPr lang="fr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21" y="1276955"/>
            <a:ext cx="6642958" cy="556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Yalta Conference – Feb. 1945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26" y="5467154"/>
            <a:ext cx="8229600" cy="12275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 smtClean="0"/>
              <a:t>Big Three: Churchill, Roosevelt &amp; Stalin</a:t>
            </a:r>
          </a:p>
          <a:p>
            <a:pPr marL="0" indent="0" algn="ctr">
              <a:buNone/>
            </a:pPr>
            <a:r>
              <a:rPr lang="en-US" dirty="0" smtClean="0"/>
              <a:t>Met and made </a:t>
            </a:r>
            <a:r>
              <a:rPr lang="en-US" dirty="0"/>
              <a:t>important decisions regarding the future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progress </a:t>
            </a:r>
            <a:r>
              <a:rPr lang="en-US" dirty="0"/>
              <a:t>of the </a:t>
            </a:r>
            <a:r>
              <a:rPr lang="en-US" dirty="0" smtClean="0"/>
              <a:t>war </a:t>
            </a:r>
            <a:r>
              <a:rPr lang="en-US" dirty="0"/>
              <a:t>and the postwar world.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7638"/>
            <a:ext cx="5181600" cy="40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5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8229600" cy="960438"/>
          </a:xfrm>
        </p:spPr>
        <p:txBody>
          <a:bodyPr/>
          <a:lstStyle/>
          <a:p>
            <a:r>
              <a:rPr lang="en-GB" dirty="0" smtClean="0"/>
              <a:t>Potsdam Conference – July 1945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1"/>
            <a:ext cx="8229600" cy="99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dirty="0" smtClean="0"/>
              <a:t>     		</a:t>
            </a:r>
            <a:r>
              <a:rPr lang="en-GB" dirty="0" smtClean="0"/>
              <a:t>Churchill     Truman	         Stalin</a:t>
            </a:r>
          </a:p>
          <a:p>
            <a:pPr marL="0" indent="0" algn="ctr">
              <a:buNone/>
            </a:pPr>
            <a:r>
              <a:rPr lang="en-GB" dirty="0" smtClean="0"/>
              <a:t>Met to negotiate the terms for the end of World War II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91200" cy="414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Impact" pitchFamily="34" charset="0"/>
              </a:rPr>
              <a:t>Division of Germany</a:t>
            </a:r>
            <a:endParaRPr lang="fr-CA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85809"/>
            <a:ext cx="82296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causes of the Cold War</a:t>
            </a:r>
            <a:endParaRPr lang="en-US" sz="4000" b="1" u="sng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Ideology</a:t>
            </a:r>
            <a:endParaRPr lang="en-US" sz="4000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4000" dirty="0"/>
              <a:t>The actions of the Soviet Union</a:t>
            </a:r>
            <a:endParaRPr lang="en-US" sz="4000" dirty="0" smtClean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4000" dirty="0"/>
              <a:t>Arms </a:t>
            </a:r>
            <a:r>
              <a:rPr lang="en-US" sz="4000" dirty="0" smtClean="0"/>
              <a:t>race: </a:t>
            </a:r>
            <a:r>
              <a:rPr lang="en-US" sz="4000" dirty="0"/>
              <a:t>the development of nuclear weapons</a:t>
            </a:r>
            <a:endParaRPr 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583</Words>
  <Application>Microsoft Office PowerPoint</Application>
  <PresentationFormat>On-screen Show (4:3)</PresentationFormat>
  <Paragraphs>92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Impact</vt:lpstr>
      <vt:lpstr>Office Theme</vt:lpstr>
      <vt:lpstr>PowerPoint Presentation</vt:lpstr>
      <vt:lpstr>War of Ideology</vt:lpstr>
      <vt:lpstr>It all started at the  end of the World War 2</vt:lpstr>
      <vt:lpstr>There were 2 main groups:</vt:lpstr>
      <vt:lpstr>Europe during the 2nd World War</vt:lpstr>
      <vt:lpstr>The Yalta Conference – Feb. 1945</vt:lpstr>
      <vt:lpstr>Potsdam Conference – July 1945</vt:lpstr>
      <vt:lpstr>Division of Germany</vt:lpstr>
      <vt:lpstr>PowerPoint Presentation</vt:lpstr>
      <vt:lpstr>1. Ideology means different values ​​and ideas about political and economic systems.</vt:lpstr>
      <vt:lpstr>Political Systems</vt:lpstr>
      <vt:lpstr>PowerPoint Presentation</vt:lpstr>
      <vt:lpstr>Economic Systems</vt:lpstr>
      <vt:lpstr>2. The actions of the Soviet Union</vt:lpstr>
      <vt:lpstr>PowerPoint Presentation</vt:lpstr>
      <vt:lpstr>PowerPoint Presentation</vt:lpstr>
      <vt:lpstr>Berlin Wall Construction 1959</vt:lpstr>
      <vt:lpstr>Checkpoint Charlie crossing point between East Berlin and West Berlin</vt:lpstr>
      <vt:lpstr>PowerPoint Presentation</vt:lpstr>
      <vt:lpstr>3. The Arms Race</vt:lpstr>
      <vt:lpstr>PowerPoint Presentation</vt:lpstr>
      <vt:lpstr>US bombed Hiroshima &amp; Nagasaki, Japan  - August 1945 - considered the end of WWII but foreshadowed what was to come.</vt:lpstr>
      <vt:lpstr>Effects</vt:lpstr>
      <vt:lpstr>Upping the anti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Perkins, Jennifer (ASD-S)</dc:creator>
  <cp:lastModifiedBy>Dowling, Christine (ASD-S)</cp:lastModifiedBy>
  <cp:revision>79</cp:revision>
  <dcterms:created xsi:type="dcterms:W3CDTF">2013-05-23T19:31:03Z</dcterms:created>
  <dcterms:modified xsi:type="dcterms:W3CDTF">2016-03-21T18:19:19Z</dcterms:modified>
</cp:coreProperties>
</file>