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7" r:id="rId3"/>
    <p:sldId id="259" r:id="rId4"/>
    <p:sldId id="265" r:id="rId5"/>
    <p:sldId id="271" r:id="rId6"/>
    <p:sldId id="273" r:id="rId7"/>
    <p:sldId id="274" r:id="rId8"/>
    <p:sldId id="275" r:id="rId9"/>
    <p:sldId id="276" r:id="rId10"/>
    <p:sldId id="277" r:id="rId11"/>
    <p:sldId id="281" r:id="rId12"/>
    <p:sldId id="318" r:id="rId13"/>
    <p:sldId id="326" r:id="rId14"/>
    <p:sldId id="319" r:id="rId15"/>
    <p:sldId id="327" r:id="rId16"/>
    <p:sldId id="328" r:id="rId17"/>
    <p:sldId id="329" r:id="rId18"/>
    <p:sldId id="330" r:id="rId19"/>
    <p:sldId id="331" r:id="rId20"/>
    <p:sldId id="267" r:id="rId21"/>
    <p:sldId id="280" r:id="rId22"/>
    <p:sldId id="312" r:id="rId23"/>
    <p:sldId id="268" r:id="rId24"/>
    <p:sldId id="286" r:id="rId25"/>
    <p:sldId id="287" r:id="rId26"/>
    <p:sldId id="288" r:id="rId27"/>
    <p:sldId id="289" r:id="rId28"/>
    <p:sldId id="294" r:id="rId29"/>
    <p:sldId id="295" r:id="rId30"/>
    <p:sldId id="298" r:id="rId31"/>
    <p:sldId id="296" r:id="rId32"/>
    <p:sldId id="31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434" autoAdjust="0"/>
  </p:normalViewPr>
  <p:slideViewPr>
    <p:cSldViewPr>
      <p:cViewPr>
        <p:scale>
          <a:sx n="70" d="100"/>
          <a:sy n="70" d="100"/>
        </p:scale>
        <p:origin x="12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2DA73A-3F07-4045-991B-73EF2425228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4E085A-5992-4F15-81E0-D5E73CE35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5FC0A5-53A7-40D4-9117-ADE38E369EA3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89F016-05E0-47A2-B6C9-7483B47D541A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222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01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17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Horus </a:t>
            </a:r>
            <a:r>
              <a:rPr lang="fr-CA" dirty="0" err="1" smtClean="0"/>
              <a:t>is</a:t>
            </a:r>
            <a:r>
              <a:rPr lang="fr-CA" dirty="0" smtClean="0"/>
              <a:t> the son of Osiris and Isis</a:t>
            </a:r>
          </a:p>
          <a:p>
            <a:r>
              <a:rPr lang="fr-CA" dirty="0" smtClean="0"/>
              <a:t>Anubis  - </a:t>
            </a:r>
            <a:r>
              <a:rPr lang="fr-CA" dirty="0" err="1" smtClean="0"/>
              <a:t>head</a:t>
            </a:r>
            <a:r>
              <a:rPr lang="fr-CA" dirty="0" smtClean="0"/>
              <a:t> of a </a:t>
            </a:r>
            <a:r>
              <a:rPr lang="fr-CA" dirty="0" err="1" smtClean="0"/>
              <a:t>jackal</a:t>
            </a:r>
            <a:endParaRPr lang="fr-CA" dirty="0" smtClean="0"/>
          </a:p>
          <a:p>
            <a:pPr algn="ctr"/>
            <a:endParaRPr lang="en-GB" dirty="0" smtClean="0">
              <a:latin typeface="Arial" pitchFamily="34" charset="0"/>
            </a:endParaRPr>
          </a:p>
          <a:p>
            <a:pPr algn="l"/>
            <a:r>
              <a:rPr lang="en-GB" sz="1100" dirty="0">
                <a:latin typeface="Comic Sans MS" pitchFamily="66" charset="0"/>
              </a:rPr>
              <a:t>Man with hawk head and headdress with a sun disk </a:t>
            </a:r>
          </a:p>
          <a:p>
            <a:pPr algn="l"/>
            <a:r>
              <a:rPr lang="en-GB" sz="1100" b="1" dirty="0">
                <a:latin typeface="Comic Sans MS" pitchFamily="66" charset="0"/>
              </a:rPr>
              <a:t>Ra was the sun god. He was the most important god of the ancient Egyptians.</a:t>
            </a:r>
            <a:r>
              <a:rPr lang="en-GB" sz="1100" dirty="0">
                <a:latin typeface="Comic Sans MS" pitchFamily="66" charset="0"/>
              </a:rPr>
              <a:t> The ancient Egyptians believed that Ra was swallowed every </a:t>
            </a:r>
          </a:p>
          <a:p>
            <a:pPr algn="l"/>
            <a:r>
              <a:rPr lang="en-GB" sz="1100" dirty="0">
                <a:latin typeface="Comic Sans MS" pitchFamily="66" charset="0"/>
              </a:rPr>
              <a:t>night by the sky goddess Nut, and was reborn</a:t>
            </a:r>
          </a:p>
          <a:p>
            <a:pPr algn="l"/>
            <a:r>
              <a:rPr lang="en-GB" sz="1100" dirty="0">
                <a:latin typeface="Comic Sans MS" pitchFamily="66" charset="0"/>
              </a:rPr>
              <a:t>Thoth (not shown) – god of writing and knowledge </a:t>
            </a:r>
            <a:endParaRPr lang="fr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388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40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63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Egyptian</a:t>
            </a:r>
            <a:r>
              <a:rPr lang="fr-CA" dirty="0" smtClean="0"/>
              <a:t> Alphabet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247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574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30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034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F016-05E0-47A2-B6C9-7483B47D541A}" type="slidenum">
              <a:rPr lang="fr-CA" smtClean="0"/>
              <a:t>31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824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53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247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299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2813" y="1905000"/>
            <a:ext cx="39782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2813" y="40767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Rectangle 2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9A3A-B6D9-4138-8E58-052B6803E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EE9B-7899-46BC-8741-5908204D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79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233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324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63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52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0716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33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19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FAE2-DA14-42C9-8B7E-E8862ADDA7B6}" type="datetimeFigureOut">
              <a:rPr lang="fr-CA" smtClean="0"/>
              <a:t>2017-03-13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F8F2-3CAD-40C3-82C8-134B9F4B869B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897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a/a7/Khufu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 err="1" smtClean="0">
                <a:latin typeface="Algerian" pitchFamily="82" charset="0"/>
              </a:rPr>
              <a:t>Welcome</a:t>
            </a:r>
            <a:r>
              <a:rPr lang="fr-CA" dirty="0" smtClean="0">
                <a:latin typeface="Algerian" pitchFamily="82" charset="0"/>
              </a:rPr>
              <a:t> to </a:t>
            </a:r>
            <a:r>
              <a:rPr lang="fr-CA" dirty="0" err="1" smtClean="0">
                <a:latin typeface="Algerian" pitchFamily="82" charset="0"/>
              </a:rPr>
              <a:t>Egypt</a:t>
            </a:r>
            <a:r>
              <a:rPr lang="fr-CA" dirty="0" smtClean="0">
                <a:latin typeface="Algerian" pitchFamily="82" charset="0"/>
              </a:rPr>
              <a:t/>
            </a:r>
            <a:br>
              <a:rPr lang="fr-CA" dirty="0" smtClean="0">
                <a:latin typeface="Algerian" pitchFamily="82" charset="0"/>
              </a:rPr>
            </a:br>
            <a:r>
              <a:rPr lang="fr-CA" sz="2700" dirty="0" err="1" smtClean="0">
                <a:latin typeface="Algerian" pitchFamily="82" charset="0"/>
              </a:rPr>
              <a:t>Where</a:t>
            </a:r>
            <a:r>
              <a:rPr lang="fr-CA" sz="2700" dirty="0" smtClean="0">
                <a:latin typeface="Algerian" pitchFamily="82" charset="0"/>
              </a:rPr>
              <a:t> </a:t>
            </a:r>
            <a:r>
              <a:rPr lang="fr-CA" sz="2700" dirty="0" err="1" smtClean="0">
                <a:latin typeface="Algerian" pitchFamily="82" charset="0"/>
              </a:rPr>
              <a:t>is</a:t>
            </a:r>
            <a:r>
              <a:rPr lang="fr-CA" sz="2700" dirty="0" smtClean="0">
                <a:latin typeface="Algerian" pitchFamily="82" charset="0"/>
              </a:rPr>
              <a:t> </a:t>
            </a:r>
            <a:r>
              <a:rPr lang="fr-CA" sz="2700" dirty="0" err="1" smtClean="0">
                <a:latin typeface="Algerian" pitchFamily="82" charset="0"/>
              </a:rPr>
              <a:t>Egypt</a:t>
            </a:r>
            <a:r>
              <a:rPr lang="fr-CA" sz="2700" dirty="0" smtClean="0">
                <a:latin typeface="Algerian" pitchFamily="82" charset="0"/>
              </a:rPr>
              <a:t>? </a:t>
            </a:r>
            <a:r>
              <a:rPr lang="fr-CA" sz="2700" dirty="0" err="1" smtClean="0">
                <a:latin typeface="Algerian" pitchFamily="82" charset="0"/>
              </a:rPr>
              <a:t>North</a:t>
            </a:r>
            <a:r>
              <a:rPr lang="fr-CA" sz="2700" dirty="0" smtClean="0">
                <a:latin typeface="Algerian" pitchFamily="82" charset="0"/>
              </a:rPr>
              <a:t> </a:t>
            </a:r>
            <a:r>
              <a:rPr lang="fr-CA" sz="2700" dirty="0" err="1" smtClean="0">
                <a:latin typeface="Algerian" pitchFamily="82" charset="0"/>
              </a:rPr>
              <a:t>Eastern</a:t>
            </a:r>
            <a:r>
              <a:rPr lang="fr-CA" sz="2700" dirty="0" smtClean="0">
                <a:latin typeface="Algerian" pitchFamily="82" charset="0"/>
              </a:rPr>
              <a:t> </a:t>
            </a:r>
            <a:r>
              <a:rPr lang="fr-CA" sz="2700" dirty="0" err="1" smtClean="0">
                <a:latin typeface="Algerian" pitchFamily="82" charset="0"/>
              </a:rPr>
              <a:t>Africa</a:t>
            </a:r>
            <a:endParaRPr lang="fr-CA" sz="27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" y="1607127"/>
            <a:ext cx="90935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800600" y="2057400"/>
            <a:ext cx="838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SMARTInkShape-4"/>
          <p:cNvSpPr/>
          <p:nvPr/>
        </p:nvSpPr>
        <p:spPr>
          <a:xfrm>
            <a:off x="5572168" y="2062758"/>
            <a:ext cx="669681" cy="455411"/>
          </a:xfrm>
          <a:custGeom>
            <a:avLst/>
            <a:gdLst/>
            <a:ahLst/>
            <a:cxnLst/>
            <a:rect l="0" t="0" r="0" b="0"/>
            <a:pathLst>
              <a:path w="669681" h="455411">
                <a:moveTo>
                  <a:pt x="660754" y="357187"/>
                </a:moveTo>
                <a:lnTo>
                  <a:pt x="669651" y="357187"/>
                </a:lnTo>
                <a:lnTo>
                  <a:pt x="669680" y="349499"/>
                </a:lnTo>
                <a:lnTo>
                  <a:pt x="654238" y="330214"/>
                </a:lnTo>
                <a:lnTo>
                  <a:pt x="651905" y="324363"/>
                </a:lnTo>
                <a:lnTo>
                  <a:pt x="630875" y="300630"/>
                </a:lnTo>
                <a:lnTo>
                  <a:pt x="624985" y="297324"/>
                </a:lnTo>
                <a:lnTo>
                  <a:pt x="622025" y="296443"/>
                </a:lnTo>
                <a:lnTo>
                  <a:pt x="616090" y="290171"/>
                </a:lnTo>
                <a:lnTo>
                  <a:pt x="578283" y="247951"/>
                </a:lnTo>
                <a:lnTo>
                  <a:pt x="565677" y="236317"/>
                </a:lnTo>
                <a:lnTo>
                  <a:pt x="559627" y="234014"/>
                </a:lnTo>
                <a:lnTo>
                  <a:pt x="553631" y="227699"/>
                </a:lnTo>
                <a:lnTo>
                  <a:pt x="547660" y="220262"/>
                </a:lnTo>
                <a:lnTo>
                  <a:pt x="523833" y="202116"/>
                </a:lnTo>
                <a:lnTo>
                  <a:pt x="520524" y="196324"/>
                </a:lnTo>
                <a:lnTo>
                  <a:pt x="518063" y="190442"/>
                </a:lnTo>
                <a:lnTo>
                  <a:pt x="513661" y="184521"/>
                </a:lnTo>
                <a:lnTo>
                  <a:pt x="508397" y="181228"/>
                </a:lnTo>
                <a:lnTo>
                  <a:pt x="502751" y="178772"/>
                </a:lnTo>
                <a:lnTo>
                  <a:pt x="458347" y="136915"/>
                </a:lnTo>
                <a:lnTo>
                  <a:pt x="449418" y="128982"/>
                </a:lnTo>
                <a:lnTo>
                  <a:pt x="437512" y="123153"/>
                </a:lnTo>
                <a:lnTo>
                  <a:pt x="394848" y="83337"/>
                </a:lnTo>
                <a:lnTo>
                  <a:pt x="354662" y="53578"/>
                </a:lnTo>
                <a:lnTo>
                  <a:pt x="310872" y="23812"/>
                </a:lnTo>
                <a:lnTo>
                  <a:pt x="301522" y="20505"/>
                </a:lnTo>
                <a:lnTo>
                  <a:pt x="257003" y="6904"/>
                </a:lnTo>
                <a:lnTo>
                  <a:pt x="246161" y="3068"/>
                </a:lnTo>
                <a:lnTo>
                  <a:pt x="203498" y="80"/>
                </a:lnTo>
                <a:lnTo>
                  <a:pt x="162199" y="1"/>
                </a:lnTo>
                <a:lnTo>
                  <a:pt x="131043" y="0"/>
                </a:lnTo>
                <a:lnTo>
                  <a:pt x="101994" y="9094"/>
                </a:lnTo>
                <a:lnTo>
                  <a:pt x="91486" y="14821"/>
                </a:lnTo>
                <a:lnTo>
                  <a:pt x="77237" y="17951"/>
                </a:lnTo>
                <a:lnTo>
                  <a:pt x="63031" y="24749"/>
                </a:lnTo>
                <a:lnTo>
                  <a:pt x="33974" y="34358"/>
                </a:lnTo>
                <a:lnTo>
                  <a:pt x="31564" y="35804"/>
                </a:lnTo>
                <a:lnTo>
                  <a:pt x="29959" y="37760"/>
                </a:lnTo>
                <a:lnTo>
                  <a:pt x="27182" y="42579"/>
                </a:lnTo>
                <a:lnTo>
                  <a:pt x="21032" y="50870"/>
                </a:lnTo>
                <a:lnTo>
                  <a:pt x="17777" y="59611"/>
                </a:lnTo>
                <a:lnTo>
                  <a:pt x="2427" y="80372"/>
                </a:lnTo>
                <a:lnTo>
                  <a:pt x="445" y="92274"/>
                </a:lnTo>
                <a:lnTo>
                  <a:pt x="0" y="117821"/>
                </a:lnTo>
                <a:lnTo>
                  <a:pt x="2621" y="124464"/>
                </a:lnTo>
                <a:lnTo>
                  <a:pt x="4709" y="127624"/>
                </a:lnTo>
                <a:lnTo>
                  <a:pt x="10983" y="149894"/>
                </a:lnTo>
                <a:lnTo>
                  <a:pt x="38376" y="189568"/>
                </a:lnTo>
                <a:lnTo>
                  <a:pt x="54336" y="203342"/>
                </a:lnTo>
                <a:lnTo>
                  <a:pt x="96110" y="239187"/>
                </a:lnTo>
                <a:lnTo>
                  <a:pt x="138119" y="272941"/>
                </a:lnTo>
                <a:lnTo>
                  <a:pt x="177371" y="301695"/>
                </a:lnTo>
                <a:lnTo>
                  <a:pt x="220154" y="324333"/>
                </a:lnTo>
                <a:lnTo>
                  <a:pt x="260898" y="352385"/>
                </a:lnTo>
                <a:lnTo>
                  <a:pt x="302256" y="373688"/>
                </a:lnTo>
                <a:lnTo>
                  <a:pt x="344011" y="397814"/>
                </a:lnTo>
                <a:lnTo>
                  <a:pt x="384379" y="417056"/>
                </a:lnTo>
                <a:lnTo>
                  <a:pt x="427974" y="433780"/>
                </a:lnTo>
                <a:lnTo>
                  <a:pt x="464092" y="444352"/>
                </a:lnTo>
                <a:lnTo>
                  <a:pt x="479342" y="451695"/>
                </a:lnTo>
                <a:lnTo>
                  <a:pt x="520049" y="455269"/>
                </a:lnTo>
                <a:lnTo>
                  <a:pt x="560926" y="455410"/>
                </a:lnTo>
                <a:lnTo>
                  <a:pt x="595166" y="454421"/>
                </a:lnTo>
                <a:lnTo>
                  <a:pt x="624420" y="444390"/>
                </a:lnTo>
                <a:lnTo>
                  <a:pt x="654790" y="416682"/>
                </a:lnTo>
                <a:lnTo>
                  <a:pt x="658104" y="410749"/>
                </a:lnTo>
                <a:lnTo>
                  <a:pt x="659576" y="402821"/>
                </a:lnTo>
                <a:lnTo>
                  <a:pt x="659413" y="382614"/>
                </a:lnTo>
                <a:lnTo>
                  <a:pt x="648279" y="351447"/>
                </a:lnTo>
                <a:lnTo>
                  <a:pt x="607177" y="303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688032"/>
            <a:ext cx="5410200" cy="547842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2800" dirty="0" smtClean="0">
                <a:solidFill>
                  <a:schemeClr val="tx1"/>
                </a:solidFill>
              </a:rPr>
              <a:t>3) </a:t>
            </a:r>
            <a:r>
              <a:rPr lang="en-GB" sz="2800" dirty="0" smtClean="0">
                <a:solidFill>
                  <a:schemeClr val="tx1"/>
                </a:solidFill>
              </a:rPr>
              <a:t>Bodies were filled with a substance called </a:t>
            </a:r>
            <a:r>
              <a:rPr lang="en-GB" sz="2800" dirty="0" smtClean="0">
                <a:solidFill>
                  <a:schemeClr val="tx1"/>
                </a:solidFill>
              </a:rPr>
              <a:t>“____________”.  </a:t>
            </a:r>
            <a:r>
              <a:rPr lang="en-GB" sz="2800" dirty="0" smtClean="0">
                <a:solidFill>
                  <a:schemeClr val="tx1"/>
                </a:solidFill>
              </a:rPr>
              <a:t>(salt)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4) Once preserved, the bodies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were wrapped in </a:t>
            </a:r>
            <a:r>
              <a:rPr lang="en-GB" sz="2800" dirty="0" smtClean="0">
                <a:solidFill>
                  <a:schemeClr val="tx1"/>
                </a:solidFill>
              </a:rPr>
              <a:t>___________________…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later covered in a mask.</a:t>
            </a:r>
            <a:endParaRPr lang="en-GB" sz="28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5) Then placed in a box called a </a:t>
            </a:r>
            <a:r>
              <a:rPr lang="en-GB" sz="2800" dirty="0" smtClean="0">
                <a:solidFill>
                  <a:schemeClr val="tx1"/>
                </a:solidFill>
              </a:rPr>
              <a:t>_________________________</a:t>
            </a:r>
            <a:r>
              <a:rPr lang="en-GB" sz="2800" b="1" dirty="0" smtClean="0">
                <a:solidFill>
                  <a:schemeClr val="tx1"/>
                </a:solidFill>
              </a:rPr>
              <a:t>.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6) Finally, placed in a </a:t>
            </a:r>
            <a:r>
              <a:rPr lang="en-GB" sz="2800" dirty="0" smtClean="0">
                <a:solidFill>
                  <a:schemeClr val="tx1"/>
                </a:solidFill>
              </a:rPr>
              <a:t>____________________________.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6563" name="Picture 3" descr="50174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7044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86460"/>
            <a:ext cx="728555" cy="6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62925" cy="1078706"/>
          </a:xfrm>
        </p:spPr>
        <p:txBody>
          <a:bodyPr/>
          <a:lstStyle/>
          <a:p>
            <a:pPr eaLnBrk="1" hangingPunct="1"/>
            <a:r>
              <a:rPr lang="en-US" dirty="0" smtClean="0"/>
              <a:t>Mummified Animals</a:t>
            </a:r>
            <a:endParaRPr lang="en-US" b="1" dirty="0" smtClean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383506"/>
            <a:ext cx="4876800" cy="1852613"/>
          </a:xfrm>
        </p:spPr>
      </p:pic>
      <p:pic>
        <p:nvPicPr>
          <p:cNvPr id="2560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176337"/>
            <a:ext cx="3381375" cy="2266950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733800"/>
            <a:ext cx="8153400" cy="2895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Times-Bold" charset="0"/>
              </a:rPr>
              <a:t>Some have been found in large quantities, while others are rare. </a:t>
            </a:r>
          </a:p>
          <a:p>
            <a:pPr eaLnBrk="1" hangingPunct="1"/>
            <a:r>
              <a:rPr lang="en-US" sz="2400" dirty="0" smtClean="0">
                <a:latin typeface="Times-Bold" charset="0"/>
              </a:rPr>
              <a:t>Many species were raised in the temples to be sacrificed to the gods. </a:t>
            </a:r>
          </a:p>
          <a:p>
            <a:pPr eaLnBrk="1" hangingPunct="1"/>
            <a:r>
              <a:rPr lang="en-US" sz="2400" dirty="0" smtClean="0">
                <a:latin typeface="Times-Bold" charset="0"/>
              </a:rPr>
              <a:t>Autopsies on cats show that most had had their necks broken when they were about two years old. </a:t>
            </a:r>
          </a:p>
          <a:p>
            <a:pPr eaLnBrk="1" hangingPunct="1"/>
            <a:r>
              <a:rPr lang="en-US" sz="2400" dirty="0" smtClean="0">
                <a:latin typeface="Times-Bold" charset="0"/>
              </a:rPr>
              <a:t>Cats were highly valued members of the ancient Egyptian household. </a:t>
            </a:r>
          </a:p>
        </p:txBody>
      </p:sp>
    </p:spTree>
    <p:extLst>
      <p:ext uri="{BB962C8B-B14F-4D97-AF65-F5344CB8AC3E}">
        <p14:creationId xmlns:p14="http://schemas.microsoft.com/office/powerpoint/2010/main" val="33515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0"/>
            <a:ext cx="8229600" cy="1341438"/>
          </a:xfrm>
          <a:noFill/>
          <a:ln w="25400">
            <a:noFill/>
          </a:ln>
        </p:spPr>
        <p:txBody>
          <a:bodyPr>
            <a:normAutofit/>
          </a:bodyPr>
          <a:lstStyle/>
          <a:p>
            <a:r>
              <a:rPr lang="fr-CA" sz="4000" dirty="0" smtClean="0"/>
              <a:t>Social Structure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1783436"/>
            <a:ext cx="5181600" cy="4769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u="sng" dirty="0" smtClean="0">
                <a:solidFill>
                  <a:schemeClr val="tx1"/>
                </a:solidFill>
              </a:rPr>
              <a:t>____________</a:t>
            </a:r>
            <a:endParaRPr lang="en-GB" sz="24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/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u="sng" dirty="0" smtClean="0">
                <a:solidFill>
                  <a:schemeClr val="tx1"/>
                </a:solidFill>
              </a:rPr>
              <a:t>____________________________</a:t>
            </a:r>
            <a:endParaRPr lang="en-GB" sz="24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u="sng" dirty="0" smtClean="0">
                <a:solidFill>
                  <a:schemeClr val="tx1"/>
                </a:solidFill>
              </a:rPr>
              <a:t>_____________________</a:t>
            </a:r>
            <a:endParaRPr lang="en-GB" sz="10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u="sng" dirty="0" smtClean="0">
                <a:solidFill>
                  <a:schemeClr val="tx1"/>
                </a:solidFill>
              </a:rPr>
              <a:t>________________________________</a:t>
            </a:r>
            <a:endParaRPr lang="en-GB" sz="24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900" u="sng" dirty="0" smtClean="0"/>
          </a:p>
          <a:p>
            <a:pPr marL="0" indent="0" algn="ctr">
              <a:buNone/>
            </a:pPr>
            <a:r>
              <a:rPr lang="en-GB" sz="2400" u="sng" dirty="0" smtClean="0"/>
              <a:t>____________________</a:t>
            </a:r>
            <a:endParaRPr lang="en-GB" sz="2400" u="sng" dirty="0" smtClean="0"/>
          </a:p>
          <a:p>
            <a:pPr marL="0" indent="0" algn="ctr">
              <a:buNone/>
            </a:pPr>
            <a:endParaRPr lang="en-GB" sz="900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u="sng" dirty="0" smtClean="0">
                <a:solidFill>
                  <a:schemeClr val="tx1"/>
                </a:solidFill>
              </a:rPr>
              <a:t>____________</a:t>
            </a:r>
            <a:endParaRPr lang="en-GB" sz="2400" u="sng" dirty="0" smtClean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838200" y="1112717"/>
            <a:ext cx="7581901" cy="5257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28720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Pharaoh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765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________________, </a:t>
            </a:r>
            <a:r>
              <a:rPr lang="en-US" sz="3200" dirty="0" smtClean="0"/>
              <a:t>stood at the top of the social pyramid</a:t>
            </a:r>
          </a:p>
          <a:p>
            <a:endParaRPr lang="en-US" sz="1050" dirty="0" smtClean="0"/>
          </a:p>
          <a:p>
            <a:r>
              <a:rPr lang="en-US" sz="3200" dirty="0" smtClean="0"/>
              <a:t>Owner of all lands and citizens </a:t>
            </a:r>
          </a:p>
          <a:p>
            <a:endParaRPr lang="en-US" sz="1050" dirty="0" smtClean="0"/>
          </a:p>
          <a:p>
            <a:r>
              <a:rPr lang="en-US" sz="3200" dirty="0" smtClean="0"/>
              <a:t>_________________</a:t>
            </a:r>
            <a:endParaRPr lang="en-US" sz="3200" dirty="0" smtClean="0"/>
          </a:p>
          <a:p>
            <a:endParaRPr lang="en-US" sz="1050" dirty="0" smtClean="0"/>
          </a:p>
          <a:p>
            <a:r>
              <a:rPr lang="en-US" sz="3200" dirty="0" smtClean="0"/>
              <a:t>High priest of all gods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1" y="527336"/>
            <a:ext cx="3005120" cy="5649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72" y="143910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Huxtable" pitchFamily="2" charset="0"/>
              </a:rPr>
              <a:t>King </a:t>
            </a:r>
            <a:r>
              <a:rPr lang="en-GB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uxtable" pitchFamily="2" charset="0"/>
              </a:rPr>
              <a:t>Tutankhamun</a:t>
            </a:r>
            <a:endParaRPr lang="en-GB" sz="8000" dirty="0">
              <a:effectLst>
                <a:outerShdw blurRad="38100" dist="38100" dir="2700000" algn="tl">
                  <a:srgbClr val="000000"/>
                </a:outerShdw>
              </a:effectLst>
              <a:latin typeface="Huxtable" pitchFamily="2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51054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Garamond" panose="02020404030301010803" pitchFamily="18" charset="0"/>
              </a:rPr>
              <a:t> Originally </a:t>
            </a:r>
            <a:r>
              <a:rPr lang="en-GB" sz="3600" dirty="0" err="1" smtClean="0">
                <a:latin typeface="Garamond" panose="02020404030301010803" pitchFamily="18" charset="0"/>
              </a:rPr>
              <a:t>Tutankhaten</a:t>
            </a:r>
            <a:endParaRPr lang="en-GB" sz="36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en-GB" sz="3600" dirty="0" smtClean="0">
                <a:latin typeface="Garamond" panose="02020404030301010803" pitchFamily="18" charset="0"/>
              </a:rPr>
              <a:t> The “Boy Pharaoh”</a:t>
            </a:r>
          </a:p>
          <a:p>
            <a:pPr eaLnBrk="1" hangingPunct="1"/>
            <a:r>
              <a:rPr lang="en-GB" sz="3600" dirty="0" smtClean="0">
                <a:latin typeface="Garamond" panose="02020404030301010803" pitchFamily="18" charset="0"/>
              </a:rPr>
              <a:t> Became pharaoh of Egypt at age 9 – died mysteriously at 18</a:t>
            </a:r>
          </a:p>
          <a:p>
            <a:pPr eaLnBrk="1" hangingPunct="1"/>
            <a:r>
              <a:rPr lang="en-GB" sz="3600" dirty="0" smtClean="0">
                <a:latin typeface="Garamond" panose="02020404030301010803" pitchFamily="18" charset="0"/>
              </a:rPr>
              <a:t> Lived in Memphis</a:t>
            </a:r>
          </a:p>
          <a:p>
            <a:pPr eaLnBrk="1" hangingPunct="1"/>
            <a:r>
              <a:rPr lang="en-GB" sz="3600" dirty="0" smtClean="0">
                <a:latin typeface="Garamond" panose="02020404030301010803" pitchFamily="18" charset="0"/>
              </a:rPr>
              <a:t> Tomb discovered in 1922 by Howard Carter</a:t>
            </a:r>
          </a:p>
          <a:p>
            <a:pPr eaLnBrk="1" hangingPunct="1"/>
            <a:r>
              <a:rPr lang="en-GB" sz="3600" dirty="0" smtClean="0">
                <a:latin typeface="Garamond" panose="02020404030301010803" pitchFamily="18" charset="0"/>
              </a:rPr>
              <a:t> Didn’t accomplish much in his reign; famous because his tomb was found intact</a:t>
            </a:r>
          </a:p>
        </p:txBody>
      </p:sp>
    </p:spTree>
    <p:extLst>
      <p:ext uri="{BB962C8B-B14F-4D97-AF65-F5344CB8AC3E}">
        <p14:creationId xmlns:p14="http://schemas.microsoft.com/office/powerpoint/2010/main" val="39250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Nobles &amp; Military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Held </a:t>
            </a:r>
            <a:r>
              <a:rPr lang="en-US" sz="2400" dirty="0" smtClean="0"/>
              <a:t>____________________ in </a:t>
            </a:r>
            <a:r>
              <a:rPr lang="en-US" sz="2400" dirty="0" smtClean="0"/>
              <a:t>the administrative departments of Ancient Egypt</a:t>
            </a:r>
          </a:p>
          <a:p>
            <a:endParaRPr lang="en-US" sz="900" dirty="0" smtClean="0"/>
          </a:p>
          <a:p>
            <a:r>
              <a:rPr lang="en-US" sz="2400" dirty="0" smtClean="0"/>
              <a:t>Looked after the storehouses of a god</a:t>
            </a:r>
          </a:p>
          <a:p>
            <a:endParaRPr lang="en-US" sz="900" dirty="0" smtClean="0"/>
          </a:p>
          <a:p>
            <a:r>
              <a:rPr lang="en-US" sz="2400" dirty="0" smtClean="0"/>
              <a:t>Served as </a:t>
            </a:r>
            <a:r>
              <a:rPr lang="en-US" sz="2400" dirty="0" smtClean="0"/>
              <a:t>_______________ </a:t>
            </a:r>
            <a:r>
              <a:rPr lang="en-US" sz="2400" dirty="0" smtClean="0"/>
              <a:t>to the pharaoh</a:t>
            </a:r>
          </a:p>
          <a:p>
            <a:endParaRPr lang="en-US" sz="900" dirty="0" smtClean="0"/>
          </a:p>
          <a:p>
            <a:r>
              <a:rPr lang="en-US" sz="2400" dirty="0" smtClean="0"/>
              <a:t>Supervised engineering and construction work for the government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5350" y="22860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65126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Priests &amp; Scribes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39807"/>
            <a:ext cx="3886200" cy="4652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_________________________ </a:t>
            </a:r>
            <a:r>
              <a:rPr lang="en-US" sz="2400" dirty="0" smtClean="0"/>
              <a:t>of ancient Egypt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Religious functions (that could not be looked after by the pharaoh) were delegated to the priests</a:t>
            </a:r>
          </a:p>
          <a:p>
            <a:pPr>
              <a:lnSpc>
                <a:spcPct val="120000"/>
              </a:lnSpc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Scribes were ranked among the more important members of the kingdom.</a:t>
            </a:r>
          </a:p>
          <a:p>
            <a:pPr>
              <a:lnSpc>
                <a:spcPct val="120000"/>
              </a:lnSpc>
            </a:pPr>
            <a:endParaRPr lang="en-US" sz="9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____________________________, </a:t>
            </a:r>
            <a:r>
              <a:rPr lang="en-US" sz="2400" dirty="0" smtClean="0"/>
              <a:t>kept records, wrote reports, educated the young, and organized rations for the armies.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3933" y="1825625"/>
            <a:ext cx="2816633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988" y="230190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2631"/>
            <a:ext cx="7886700" cy="776289"/>
          </a:xfrm>
        </p:spPr>
        <p:txBody>
          <a:bodyPr/>
          <a:lstStyle/>
          <a:p>
            <a:r>
              <a:rPr lang="en-US" dirty="0" smtClean="0"/>
              <a:t>Craftspeople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5467350" cy="533400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/>
              <a:t>Earned a living in careers like: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________________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S</a:t>
            </a:r>
            <a:r>
              <a:rPr lang="en-GB" sz="2000" dirty="0" smtClean="0"/>
              <a:t>andal-making</a:t>
            </a:r>
            <a:endParaRPr lang="en-GB" sz="2000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________________</a:t>
            </a:r>
            <a:endParaRPr lang="en-GB" sz="2000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Incense moulders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Potters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Brick-makers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________________</a:t>
            </a:r>
            <a:endParaRPr lang="en-GB" sz="2000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Carpenters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Stonemason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________________</a:t>
            </a:r>
            <a:endParaRPr lang="en-GB" sz="2000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Goldsmiths</a:t>
            </a: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4627" y="2667000"/>
            <a:ext cx="4246430" cy="254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8346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7800"/>
            <a:ext cx="4171950" cy="5105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Majority of the population</a:t>
            </a:r>
          </a:p>
          <a:p>
            <a:endParaRPr lang="en-GB" sz="900" dirty="0" smtClean="0"/>
          </a:p>
          <a:p>
            <a:r>
              <a:rPr lang="en-GB" sz="2400" dirty="0" smtClean="0"/>
              <a:t>Most were </a:t>
            </a:r>
            <a:r>
              <a:rPr lang="en-GB" sz="2400" dirty="0" smtClean="0"/>
              <a:t>_____________</a:t>
            </a:r>
            <a:endParaRPr lang="en-GB" sz="2400" dirty="0" smtClean="0"/>
          </a:p>
          <a:p>
            <a:endParaRPr lang="en-GB" sz="900" dirty="0" smtClean="0"/>
          </a:p>
          <a:p>
            <a:r>
              <a:rPr lang="en-GB" sz="2400" dirty="0" smtClean="0"/>
              <a:t>They were paid just enough to get by… some even may have been jealous of a slaves.</a:t>
            </a:r>
          </a:p>
          <a:p>
            <a:endParaRPr lang="en-GB" sz="900" dirty="0" smtClean="0"/>
          </a:p>
          <a:p>
            <a:r>
              <a:rPr lang="en-GB" sz="2400" dirty="0" smtClean="0"/>
              <a:t>Often paid high taxes</a:t>
            </a:r>
          </a:p>
          <a:p>
            <a:endParaRPr lang="en-GB" sz="1000" dirty="0" smtClean="0"/>
          </a:p>
          <a:p>
            <a:r>
              <a:rPr lang="en-GB" sz="2400" dirty="0" smtClean="0"/>
              <a:t>Were required to </a:t>
            </a:r>
            <a:r>
              <a:rPr lang="en-GB" sz="2400" dirty="0" smtClean="0"/>
              <a:t>_________________________on </a:t>
            </a:r>
            <a:r>
              <a:rPr lang="en-GB" sz="2400" dirty="0" smtClean="0"/>
              <a:t>irrigation systems</a:t>
            </a:r>
            <a:r>
              <a:rPr lang="en-US" sz="2400" dirty="0" smtClean="0"/>
              <a:t>, constructing tombs, temples and other buildings.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501" y="2438400"/>
            <a:ext cx="4074991" cy="2648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36" y="299786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3886200" cy="48053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_________________ </a:t>
            </a:r>
            <a:r>
              <a:rPr lang="en-US" sz="2400" dirty="0" smtClean="0"/>
              <a:t>of war brought back by the armies</a:t>
            </a:r>
          </a:p>
          <a:p>
            <a:endParaRPr lang="en-US" sz="900" dirty="0" smtClean="0"/>
          </a:p>
          <a:p>
            <a:r>
              <a:rPr lang="en-US" sz="2400" dirty="0" smtClean="0"/>
              <a:t>Female and child slaves = housework for wealthy people</a:t>
            </a:r>
          </a:p>
          <a:p>
            <a:endParaRPr lang="en-GB" sz="900" dirty="0" smtClean="0"/>
          </a:p>
          <a:p>
            <a:r>
              <a:rPr lang="en-GB" sz="2400" dirty="0" smtClean="0"/>
              <a:t>Male slaves worked as </a:t>
            </a:r>
            <a:r>
              <a:rPr lang="en-GB" sz="2400" dirty="0" smtClean="0"/>
              <a:t>______________, </a:t>
            </a:r>
            <a:r>
              <a:rPr lang="en-GB" sz="2400" dirty="0" smtClean="0"/>
              <a:t>farmers or maintenance labourers around Egypt.</a:t>
            </a:r>
          </a:p>
          <a:p>
            <a:endParaRPr lang="en-GB" sz="900" dirty="0" smtClean="0"/>
          </a:p>
          <a:p>
            <a:r>
              <a:rPr lang="en-GB" sz="2400" dirty="0" smtClean="0"/>
              <a:t>Slaves could </a:t>
            </a:r>
            <a:r>
              <a:rPr lang="en-GB" sz="2400" dirty="0" smtClean="0"/>
              <a:t>_________________________or rent </a:t>
            </a:r>
            <a:r>
              <a:rPr lang="en-GB" sz="2400" dirty="0" smtClean="0"/>
              <a:t>land, and could be set free if owner agreed to it.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850" y="1850310"/>
            <a:ext cx="4161148" cy="273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426" y="220563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16" y="298587"/>
            <a:ext cx="4953000" cy="715962"/>
          </a:xfrm>
        </p:spPr>
        <p:txBody>
          <a:bodyPr>
            <a:noAutofit/>
          </a:bodyPr>
          <a:lstStyle/>
          <a:p>
            <a:pPr algn="l"/>
            <a:r>
              <a:rPr lang="fr-CA" sz="2600" b="1" u="sng" dirty="0" smtClean="0"/>
              <a:t>Nile River   </a:t>
            </a:r>
            <a:r>
              <a:rPr lang="fr-CA" sz="2600" b="1" dirty="0" smtClean="0"/>
              <a:t/>
            </a:r>
            <a:br>
              <a:rPr lang="fr-CA" sz="2600" b="1" dirty="0" smtClean="0"/>
            </a:br>
            <a:r>
              <a:rPr lang="fr-CA" sz="2600" b="1" dirty="0" smtClean="0"/>
              <a:t>Location</a:t>
            </a:r>
            <a:r>
              <a:rPr lang="fr-CA" sz="2600" b="1" dirty="0"/>
              <a:t>! Location</a:t>
            </a:r>
            <a:r>
              <a:rPr lang="fr-CA" sz="2600" b="1" dirty="0" smtClean="0"/>
              <a:t>! Location!</a:t>
            </a:r>
            <a:endParaRPr lang="fr-CA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8464"/>
            <a:ext cx="5257800" cy="57595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600" dirty="0" smtClean="0"/>
              <a:t>__________________</a:t>
            </a:r>
          </a:p>
          <a:p>
            <a:pPr lvl="1">
              <a:lnSpc>
                <a:spcPct val="120000"/>
              </a:lnSpc>
            </a:pPr>
            <a:r>
              <a:rPr lang="en-GB" sz="3600" dirty="0" smtClean="0"/>
              <a:t>Where </a:t>
            </a:r>
            <a:r>
              <a:rPr lang="en-GB" sz="3600" dirty="0"/>
              <a:t>the river </a:t>
            </a:r>
            <a:br>
              <a:rPr lang="en-GB" sz="3600" dirty="0"/>
            </a:br>
            <a:r>
              <a:rPr lang="en-GB" sz="3600" dirty="0"/>
              <a:t>flows into an </a:t>
            </a:r>
            <a:r>
              <a:rPr lang="en-GB" sz="3600" dirty="0" smtClean="0"/>
              <a:t>ocean</a:t>
            </a:r>
            <a:r>
              <a:rPr lang="en-GB" sz="3600" dirty="0"/>
              <a:t>, sea, </a:t>
            </a:r>
            <a:r>
              <a:rPr lang="en-GB" sz="3600" dirty="0" smtClean="0"/>
              <a:t>or large body of water.</a:t>
            </a:r>
            <a:endParaRPr lang="en-GB" sz="3600" dirty="0"/>
          </a:p>
          <a:p>
            <a:pPr lvl="1">
              <a:lnSpc>
                <a:spcPct val="120000"/>
              </a:lnSpc>
            </a:pPr>
            <a:r>
              <a:rPr lang="en-GB" sz="3600" dirty="0"/>
              <a:t>Rich soil </a:t>
            </a:r>
            <a:r>
              <a:rPr lang="en-GB" sz="3600" dirty="0" smtClean="0"/>
              <a:t>deposits great for farming.</a:t>
            </a:r>
          </a:p>
          <a:p>
            <a:pPr lvl="1">
              <a:lnSpc>
                <a:spcPct val="120000"/>
              </a:lnSpc>
            </a:pPr>
            <a:r>
              <a:rPr lang="en-GB" sz="3600" dirty="0" smtClean="0"/>
              <a:t>6695 KM</a:t>
            </a:r>
          </a:p>
          <a:p>
            <a:pPr lvl="1">
              <a:lnSpc>
                <a:spcPct val="120000"/>
              </a:lnSpc>
            </a:pPr>
            <a:r>
              <a:rPr lang="en-GB" sz="3600" dirty="0" smtClean="0"/>
              <a:t>Up to 10 miles wide </a:t>
            </a:r>
          </a:p>
          <a:p>
            <a:pPr lvl="1">
              <a:lnSpc>
                <a:spcPct val="120000"/>
              </a:lnSpc>
            </a:pPr>
            <a:r>
              <a:rPr lang="en-GB" sz="3600" dirty="0" smtClean="0"/>
              <a:t>6 </a:t>
            </a:r>
            <a:r>
              <a:rPr lang="en-GB" sz="3600" dirty="0" smtClean="0"/>
              <a:t>__________________ </a:t>
            </a:r>
            <a:r>
              <a:rPr lang="en-GB" sz="3600" dirty="0" smtClean="0"/>
              <a:t>(strong rapids &amp; large waterfalls)</a:t>
            </a:r>
          </a:p>
          <a:p>
            <a:pPr marL="0" indent="0">
              <a:buNone/>
            </a:pPr>
            <a:endParaRPr lang="fr-CA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______________________________</a:t>
            </a:r>
            <a:endParaRPr lang="en-GB" sz="3600" dirty="0" smtClean="0"/>
          </a:p>
          <a:p>
            <a:pPr lvl="1">
              <a:lnSpc>
                <a:spcPct val="120000"/>
              </a:lnSpc>
            </a:pPr>
            <a:r>
              <a:rPr lang="en-US" sz="3600" dirty="0" smtClean="0"/>
              <a:t>Libyan Desert to the West	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/>
              <a:t>Nubian Desert to the South/East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/>
              <a:t>Arabian Desert to the East</a:t>
            </a:r>
          </a:p>
          <a:p>
            <a:pPr lvl="1">
              <a:lnSpc>
                <a:spcPct val="120000"/>
              </a:lnSpc>
            </a:pPr>
            <a:r>
              <a:rPr lang="fr-CA" sz="3600" dirty="0" smtClean="0"/>
              <a:t>Close to the </a:t>
            </a:r>
            <a:r>
              <a:rPr lang="en-US" sz="3600" dirty="0" smtClean="0"/>
              <a:t>_________________________</a:t>
            </a:r>
            <a:r>
              <a:rPr lang="fr-CA" sz="3600" dirty="0" smtClean="0"/>
              <a:t>and </a:t>
            </a:r>
            <a:r>
              <a:rPr lang="fr-CA" sz="3600" dirty="0" smtClean="0"/>
              <a:t>the </a:t>
            </a:r>
            <a:r>
              <a:rPr lang="en-GB" sz="3600" dirty="0" smtClean="0"/>
              <a:t>Red Sea</a:t>
            </a:r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2706"/>
            <a:ext cx="3549142" cy="622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MARTInkShape-Group9"/>
          <p:cNvGrpSpPr/>
          <p:nvPr/>
        </p:nvGrpSpPr>
        <p:grpSpPr>
          <a:xfrm>
            <a:off x="6724070" y="1920017"/>
            <a:ext cx="571486" cy="2000117"/>
            <a:chOff x="6724070" y="1920017"/>
            <a:chExt cx="571486" cy="2000117"/>
          </a:xfrm>
        </p:grpSpPr>
        <p:sp>
          <p:nvSpPr>
            <p:cNvPr id="12" name="SMARTInkShape-11"/>
            <p:cNvSpPr/>
            <p:nvPr/>
          </p:nvSpPr>
          <p:spPr>
            <a:xfrm>
              <a:off x="6777751" y="1920017"/>
              <a:ext cx="124888" cy="303108"/>
            </a:xfrm>
            <a:custGeom>
              <a:avLst/>
              <a:gdLst/>
              <a:ahLst/>
              <a:cxnLst/>
              <a:rect l="0" t="0" r="0" b="0"/>
              <a:pathLst>
                <a:path w="124888" h="303108">
                  <a:moveTo>
                    <a:pt x="26671" y="294546"/>
                  </a:moveTo>
                  <a:lnTo>
                    <a:pt x="18109" y="303107"/>
                  </a:lnTo>
                  <a:lnTo>
                    <a:pt x="10084" y="295754"/>
                  </a:lnTo>
                  <a:lnTo>
                    <a:pt x="4448" y="285423"/>
                  </a:lnTo>
                  <a:lnTo>
                    <a:pt x="783" y="265146"/>
                  </a:lnTo>
                  <a:lnTo>
                    <a:pt x="0" y="237880"/>
                  </a:lnTo>
                  <a:lnTo>
                    <a:pt x="2581" y="227027"/>
                  </a:lnTo>
                  <a:lnTo>
                    <a:pt x="6042" y="216912"/>
                  </a:lnTo>
                  <a:lnTo>
                    <a:pt x="8983" y="196468"/>
                  </a:lnTo>
                  <a:lnTo>
                    <a:pt x="23970" y="152647"/>
                  </a:lnTo>
                  <a:lnTo>
                    <a:pt x="38614" y="111891"/>
                  </a:lnTo>
                  <a:lnTo>
                    <a:pt x="51699" y="71498"/>
                  </a:lnTo>
                  <a:lnTo>
                    <a:pt x="61459" y="30480"/>
                  </a:lnTo>
                  <a:lnTo>
                    <a:pt x="61976" y="19756"/>
                  </a:lnTo>
                  <a:lnTo>
                    <a:pt x="63106" y="16102"/>
                  </a:lnTo>
                  <a:lnTo>
                    <a:pt x="64851" y="13667"/>
                  </a:lnTo>
                  <a:lnTo>
                    <a:pt x="67007" y="12043"/>
                  </a:lnTo>
                  <a:lnTo>
                    <a:pt x="69402" y="7593"/>
                  </a:lnTo>
                  <a:lnTo>
                    <a:pt x="71286" y="0"/>
                  </a:lnTo>
                  <a:lnTo>
                    <a:pt x="78441" y="8013"/>
                  </a:lnTo>
                  <a:lnTo>
                    <a:pt x="85556" y="21242"/>
                  </a:lnTo>
                  <a:lnTo>
                    <a:pt x="98680" y="58507"/>
                  </a:lnTo>
                  <a:lnTo>
                    <a:pt x="112074" y="82884"/>
                  </a:lnTo>
                  <a:lnTo>
                    <a:pt x="123969" y="121984"/>
                  </a:lnTo>
                  <a:lnTo>
                    <a:pt x="124887" y="163457"/>
                  </a:lnTo>
                  <a:lnTo>
                    <a:pt x="122247" y="169477"/>
                  </a:lnTo>
                  <a:lnTo>
                    <a:pt x="115968" y="178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/>
            <p:cNvSpPr/>
            <p:nvPr/>
          </p:nvSpPr>
          <p:spPr>
            <a:xfrm>
              <a:off x="6724070" y="2035969"/>
              <a:ext cx="571486" cy="1884165"/>
            </a:xfrm>
            <a:custGeom>
              <a:avLst/>
              <a:gdLst/>
              <a:ahLst/>
              <a:cxnLst/>
              <a:rect l="0" t="0" r="0" b="0"/>
              <a:pathLst>
                <a:path w="571486" h="1884165">
                  <a:moveTo>
                    <a:pt x="571485" y="1884164"/>
                  </a:moveTo>
                  <a:lnTo>
                    <a:pt x="566744" y="1879423"/>
                  </a:lnTo>
                  <a:lnTo>
                    <a:pt x="561771" y="1877096"/>
                  </a:lnTo>
                  <a:lnTo>
                    <a:pt x="559056" y="1876475"/>
                  </a:lnTo>
                  <a:lnTo>
                    <a:pt x="557245" y="1875069"/>
                  </a:lnTo>
                  <a:lnTo>
                    <a:pt x="546769" y="1857191"/>
                  </a:lnTo>
                  <a:lnTo>
                    <a:pt x="546078" y="1854276"/>
                  </a:lnTo>
                  <a:lnTo>
                    <a:pt x="540364" y="1845432"/>
                  </a:lnTo>
                  <a:lnTo>
                    <a:pt x="535164" y="1842145"/>
                  </a:lnTo>
                  <a:lnTo>
                    <a:pt x="529545" y="1839692"/>
                  </a:lnTo>
                  <a:lnTo>
                    <a:pt x="489018" y="1812678"/>
                  </a:lnTo>
                  <a:lnTo>
                    <a:pt x="444852" y="1782960"/>
                  </a:lnTo>
                  <a:lnTo>
                    <a:pt x="403436" y="1751431"/>
                  </a:lnTo>
                  <a:lnTo>
                    <a:pt x="365011" y="1711420"/>
                  </a:lnTo>
                  <a:lnTo>
                    <a:pt x="323263" y="1666842"/>
                  </a:lnTo>
                  <a:lnTo>
                    <a:pt x="296297" y="1626645"/>
                  </a:lnTo>
                  <a:lnTo>
                    <a:pt x="264752" y="1587128"/>
                  </a:lnTo>
                  <a:lnTo>
                    <a:pt x="228518" y="1543043"/>
                  </a:lnTo>
                  <a:lnTo>
                    <a:pt x="204068" y="1504692"/>
                  </a:lnTo>
                  <a:lnTo>
                    <a:pt x="180660" y="1466532"/>
                  </a:lnTo>
                  <a:lnTo>
                    <a:pt x="157832" y="1428837"/>
                  </a:lnTo>
                  <a:lnTo>
                    <a:pt x="140286" y="1386930"/>
                  </a:lnTo>
                  <a:lnTo>
                    <a:pt x="122407" y="1346893"/>
                  </a:lnTo>
                  <a:lnTo>
                    <a:pt x="100675" y="1307629"/>
                  </a:lnTo>
                  <a:lnTo>
                    <a:pt x="85490" y="1264020"/>
                  </a:lnTo>
                  <a:lnTo>
                    <a:pt x="66146" y="1226368"/>
                  </a:lnTo>
                  <a:lnTo>
                    <a:pt x="50675" y="1184050"/>
                  </a:lnTo>
                  <a:lnTo>
                    <a:pt x="39690" y="1146074"/>
                  </a:lnTo>
                  <a:lnTo>
                    <a:pt x="31488" y="1101574"/>
                  </a:lnTo>
                  <a:lnTo>
                    <a:pt x="24749" y="1058549"/>
                  </a:lnTo>
                  <a:lnTo>
                    <a:pt x="14468" y="1014201"/>
                  </a:lnTo>
                  <a:lnTo>
                    <a:pt x="9019" y="979497"/>
                  </a:lnTo>
                  <a:lnTo>
                    <a:pt x="2063" y="941774"/>
                  </a:lnTo>
                  <a:lnTo>
                    <a:pt x="396" y="905145"/>
                  </a:lnTo>
                  <a:lnTo>
                    <a:pt x="66" y="865828"/>
                  </a:lnTo>
                  <a:lnTo>
                    <a:pt x="0" y="826165"/>
                  </a:lnTo>
                  <a:lnTo>
                    <a:pt x="4728" y="789153"/>
                  </a:lnTo>
                  <a:lnTo>
                    <a:pt x="12414" y="750532"/>
                  </a:lnTo>
                  <a:lnTo>
                    <a:pt x="19775" y="707463"/>
                  </a:lnTo>
                  <a:lnTo>
                    <a:pt x="30132" y="672550"/>
                  </a:lnTo>
                  <a:lnTo>
                    <a:pt x="40740" y="629421"/>
                  </a:lnTo>
                  <a:lnTo>
                    <a:pt x="46510" y="594443"/>
                  </a:lnTo>
                  <a:lnTo>
                    <a:pt x="52170" y="554644"/>
                  </a:lnTo>
                  <a:lnTo>
                    <a:pt x="59424" y="516135"/>
                  </a:lnTo>
                  <a:lnTo>
                    <a:pt x="61583" y="479910"/>
                  </a:lnTo>
                  <a:lnTo>
                    <a:pt x="64959" y="443091"/>
                  </a:lnTo>
                  <a:lnTo>
                    <a:pt x="71563" y="398780"/>
                  </a:lnTo>
                  <a:lnTo>
                    <a:pt x="78322" y="361287"/>
                  </a:lnTo>
                  <a:lnTo>
                    <a:pt x="87213" y="316680"/>
                  </a:lnTo>
                  <a:lnTo>
                    <a:pt x="101307" y="278811"/>
                  </a:lnTo>
                  <a:lnTo>
                    <a:pt x="113441" y="235080"/>
                  </a:lnTo>
                  <a:lnTo>
                    <a:pt x="116886" y="220566"/>
                  </a:lnTo>
                  <a:lnTo>
                    <a:pt x="134156" y="181702"/>
                  </a:lnTo>
                  <a:lnTo>
                    <a:pt x="157108" y="140563"/>
                  </a:lnTo>
                  <a:lnTo>
                    <a:pt x="181530" y="99987"/>
                  </a:lnTo>
                  <a:lnTo>
                    <a:pt x="202720" y="63244"/>
                  </a:lnTo>
                  <a:lnTo>
                    <a:pt x="205019" y="46729"/>
                  </a:lnTo>
                  <a:lnTo>
                    <a:pt x="205212" y="36974"/>
                  </a:lnTo>
                  <a:lnTo>
                    <a:pt x="204271" y="33579"/>
                  </a:lnTo>
                  <a:lnTo>
                    <a:pt x="202653" y="31316"/>
                  </a:lnTo>
                  <a:lnTo>
                    <a:pt x="192925" y="22943"/>
                  </a:lnTo>
                  <a:lnTo>
                    <a:pt x="189916" y="17473"/>
                  </a:lnTo>
                  <a:lnTo>
                    <a:pt x="187586" y="11734"/>
                  </a:lnTo>
                  <a:lnTo>
                    <a:pt x="183243" y="5877"/>
                  </a:lnTo>
                  <a:lnTo>
                    <a:pt x="178006" y="2612"/>
                  </a:lnTo>
                  <a:lnTo>
                    <a:pt x="160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0"/>
          <p:cNvGrpSpPr/>
          <p:nvPr/>
        </p:nvGrpSpPr>
        <p:grpSpPr>
          <a:xfrm>
            <a:off x="5973961" y="1339486"/>
            <a:ext cx="1732237" cy="651835"/>
            <a:chOff x="5973961" y="1339486"/>
            <a:chExt cx="1732237" cy="651835"/>
          </a:xfrm>
        </p:grpSpPr>
        <p:sp>
          <p:nvSpPr>
            <p:cNvPr id="15" name="SMARTInkShape-13"/>
            <p:cNvSpPr/>
            <p:nvPr/>
          </p:nvSpPr>
          <p:spPr>
            <a:xfrm>
              <a:off x="5973961" y="1339486"/>
              <a:ext cx="1732237" cy="523028"/>
            </a:xfrm>
            <a:custGeom>
              <a:avLst/>
              <a:gdLst/>
              <a:ahLst/>
              <a:cxnLst/>
              <a:rect l="0" t="0" r="0" b="0"/>
              <a:pathLst>
                <a:path w="1732237" h="523028">
                  <a:moveTo>
                    <a:pt x="0" y="178561"/>
                  </a:moveTo>
                  <a:lnTo>
                    <a:pt x="7689" y="178561"/>
                  </a:lnTo>
                  <a:lnTo>
                    <a:pt x="8103" y="179553"/>
                  </a:lnTo>
                  <a:lnTo>
                    <a:pt x="8821" y="186249"/>
                  </a:lnTo>
                  <a:lnTo>
                    <a:pt x="34442" y="213003"/>
                  </a:lnTo>
                  <a:lnTo>
                    <a:pt x="43295" y="214168"/>
                  </a:lnTo>
                  <a:lnTo>
                    <a:pt x="51510" y="220394"/>
                  </a:lnTo>
                  <a:lnTo>
                    <a:pt x="56958" y="221958"/>
                  </a:lnTo>
                  <a:lnTo>
                    <a:pt x="58808" y="223367"/>
                  </a:lnTo>
                  <a:lnTo>
                    <a:pt x="62404" y="229099"/>
                  </a:lnTo>
                  <a:lnTo>
                    <a:pt x="80535" y="239029"/>
                  </a:lnTo>
                  <a:lnTo>
                    <a:pt x="87566" y="240666"/>
                  </a:lnTo>
                  <a:lnTo>
                    <a:pt x="96084" y="247126"/>
                  </a:lnTo>
                  <a:lnTo>
                    <a:pt x="104427" y="249147"/>
                  </a:lnTo>
                  <a:lnTo>
                    <a:pt x="110243" y="249620"/>
                  </a:lnTo>
                  <a:lnTo>
                    <a:pt x="116135" y="252476"/>
                  </a:lnTo>
                  <a:lnTo>
                    <a:pt x="122061" y="256061"/>
                  </a:lnTo>
                  <a:lnTo>
                    <a:pt x="133949" y="258362"/>
                  </a:lnTo>
                  <a:lnTo>
                    <a:pt x="141111" y="258816"/>
                  </a:lnTo>
                  <a:lnTo>
                    <a:pt x="149656" y="265043"/>
                  </a:lnTo>
                  <a:lnTo>
                    <a:pt x="158003" y="267024"/>
                  </a:lnTo>
                  <a:lnTo>
                    <a:pt x="172672" y="267748"/>
                  </a:lnTo>
                  <a:lnTo>
                    <a:pt x="178608" y="270455"/>
                  </a:lnTo>
                  <a:lnTo>
                    <a:pt x="181580" y="272566"/>
                  </a:lnTo>
                  <a:lnTo>
                    <a:pt x="223396" y="285860"/>
                  </a:lnTo>
                  <a:lnTo>
                    <a:pt x="239661" y="292617"/>
                  </a:lnTo>
                  <a:lnTo>
                    <a:pt x="264857" y="295560"/>
                  </a:lnTo>
                  <a:lnTo>
                    <a:pt x="276809" y="301699"/>
                  </a:lnTo>
                  <a:lnTo>
                    <a:pt x="301747" y="306057"/>
                  </a:lnTo>
                  <a:lnTo>
                    <a:pt x="308735" y="309640"/>
                  </a:lnTo>
                  <a:lnTo>
                    <a:pt x="319239" y="311657"/>
                  </a:lnTo>
                  <a:lnTo>
                    <a:pt x="333486" y="313247"/>
                  </a:lnTo>
                  <a:lnTo>
                    <a:pt x="350857" y="320161"/>
                  </a:lnTo>
                  <a:lnTo>
                    <a:pt x="368713" y="323914"/>
                  </a:lnTo>
                  <a:lnTo>
                    <a:pt x="382100" y="328454"/>
                  </a:lnTo>
                  <a:lnTo>
                    <a:pt x="418450" y="335073"/>
                  </a:lnTo>
                  <a:lnTo>
                    <a:pt x="447849" y="346613"/>
                  </a:lnTo>
                  <a:lnTo>
                    <a:pt x="461049" y="348899"/>
                  </a:lnTo>
                  <a:lnTo>
                    <a:pt x="473211" y="355230"/>
                  </a:lnTo>
                  <a:lnTo>
                    <a:pt x="515467" y="364810"/>
                  </a:lnTo>
                  <a:lnTo>
                    <a:pt x="524437" y="368164"/>
                  </a:lnTo>
                  <a:lnTo>
                    <a:pt x="531732" y="371969"/>
                  </a:lnTo>
                  <a:lnTo>
                    <a:pt x="544499" y="374412"/>
                  </a:lnTo>
                  <a:lnTo>
                    <a:pt x="565703" y="375927"/>
                  </a:lnTo>
                  <a:lnTo>
                    <a:pt x="583035" y="382692"/>
                  </a:lnTo>
                  <a:lnTo>
                    <a:pt x="595240" y="384689"/>
                  </a:lnTo>
                  <a:lnTo>
                    <a:pt x="607204" y="390963"/>
                  </a:lnTo>
                  <a:lnTo>
                    <a:pt x="651315" y="401237"/>
                  </a:lnTo>
                  <a:lnTo>
                    <a:pt x="654475" y="401426"/>
                  </a:lnTo>
                  <a:lnTo>
                    <a:pt x="660633" y="404281"/>
                  </a:lnTo>
                  <a:lnTo>
                    <a:pt x="666677" y="407865"/>
                  </a:lnTo>
                  <a:lnTo>
                    <a:pt x="675658" y="410875"/>
                  </a:lnTo>
                  <a:lnTo>
                    <a:pt x="696514" y="426129"/>
                  </a:lnTo>
                  <a:lnTo>
                    <a:pt x="702468" y="428489"/>
                  </a:lnTo>
                  <a:lnTo>
                    <a:pt x="711398" y="434405"/>
                  </a:lnTo>
                  <a:lnTo>
                    <a:pt x="717352" y="436136"/>
                  </a:lnTo>
                  <a:lnTo>
                    <a:pt x="719336" y="437590"/>
                  </a:lnTo>
                  <a:lnTo>
                    <a:pt x="720659" y="439552"/>
                  </a:lnTo>
                  <a:lnTo>
                    <a:pt x="721540" y="441852"/>
                  </a:lnTo>
                  <a:lnTo>
                    <a:pt x="723121" y="443385"/>
                  </a:lnTo>
                  <a:lnTo>
                    <a:pt x="732786" y="448491"/>
                  </a:lnTo>
                  <a:lnTo>
                    <a:pt x="766073" y="479298"/>
                  </a:lnTo>
                  <a:lnTo>
                    <a:pt x="774231" y="482311"/>
                  </a:lnTo>
                  <a:lnTo>
                    <a:pt x="801596" y="505898"/>
                  </a:lnTo>
                  <a:lnTo>
                    <a:pt x="809892" y="508052"/>
                  </a:lnTo>
                  <a:lnTo>
                    <a:pt x="819803" y="508840"/>
                  </a:lnTo>
                  <a:lnTo>
                    <a:pt x="829068" y="516637"/>
                  </a:lnTo>
                  <a:lnTo>
                    <a:pt x="838026" y="517779"/>
                  </a:lnTo>
                  <a:lnTo>
                    <a:pt x="843727" y="517856"/>
                  </a:lnTo>
                  <a:lnTo>
                    <a:pt x="848924" y="520520"/>
                  </a:lnTo>
                  <a:lnTo>
                    <a:pt x="851700" y="522620"/>
                  </a:lnTo>
                  <a:lnTo>
                    <a:pt x="854542" y="523027"/>
                  </a:lnTo>
                  <a:lnTo>
                    <a:pt x="895327" y="510932"/>
                  </a:lnTo>
                  <a:lnTo>
                    <a:pt x="923861" y="499831"/>
                  </a:lnTo>
                  <a:lnTo>
                    <a:pt x="957193" y="485121"/>
                  </a:lnTo>
                  <a:lnTo>
                    <a:pt x="981782" y="475217"/>
                  </a:lnTo>
                  <a:lnTo>
                    <a:pt x="1019293" y="453645"/>
                  </a:lnTo>
                  <a:lnTo>
                    <a:pt x="1055737" y="430617"/>
                  </a:lnTo>
                  <a:lnTo>
                    <a:pt x="1080343" y="417086"/>
                  </a:lnTo>
                  <a:lnTo>
                    <a:pt x="1122148" y="377993"/>
                  </a:lnTo>
                  <a:lnTo>
                    <a:pt x="1163836" y="336319"/>
                  </a:lnTo>
                  <a:lnTo>
                    <a:pt x="1208484" y="291670"/>
                  </a:lnTo>
                  <a:lnTo>
                    <a:pt x="1246187" y="252975"/>
                  </a:lnTo>
                  <a:lnTo>
                    <a:pt x="1248392" y="247022"/>
                  </a:lnTo>
                  <a:lnTo>
                    <a:pt x="1254664" y="241069"/>
                  </a:lnTo>
                  <a:lnTo>
                    <a:pt x="1263073" y="234123"/>
                  </a:lnTo>
                  <a:lnTo>
                    <a:pt x="1292144" y="199167"/>
                  </a:lnTo>
                  <a:lnTo>
                    <a:pt x="1336421" y="163661"/>
                  </a:lnTo>
                  <a:lnTo>
                    <a:pt x="1351017" y="151769"/>
                  </a:lnTo>
                  <a:lnTo>
                    <a:pt x="1374619" y="133912"/>
                  </a:lnTo>
                  <a:lnTo>
                    <a:pt x="1395628" y="116053"/>
                  </a:lnTo>
                  <a:lnTo>
                    <a:pt x="1430671" y="92241"/>
                  </a:lnTo>
                  <a:lnTo>
                    <a:pt x="1437587" y="83311"/>
                  </a:lnTo>
                  <a:lnTo>
                    <a:pt x="1465976" y="65452"/>
                  </a:lnTo>
                  <a:lnTo>
                    <a:pt x="1473183" y="56522"/>
                  </a:lnTo>
                  <a:lnTo>
                    <a:pt x="1486013" y="48584"/>
                  </a:lnTo>
                  <a:lnTo>
                    <a:pt x="1519694" y="37082"/>
                  </a:lnTo>
                  <a:lnTo>
                    <a:pt x="1538804" y="34969"/>
                  </a:lnTo>
                  <a:lnTo>
                    <a:pt x="1555807" y="28673"/>
                  </a:lnTo>
                  <a:lnTo>
                    <a:pt x="1599505" y="25839"/>
                  </a:lnTo>
                  <a:lnTo>
                    <a:pt x="1641253" y="18197"/>
                  </a:lnTo>
                  <a:lnTo>
                    <a:pt x="1649865" y="15345"/>
                  </a:lnTo>
                  <a:lnTo>
                    <a:pt x="1657993" y="11763"/>
                  </a:lnTo>
                  <a:lnTo>
                    <a:pt x="1699531" y="2835"/>
                  </a:lnTo>
                  <a:lnTo>
                    <a:pt x="1725239" y="17"/>
                  </a:lnTo>
                  <a:lnTo>
                    <a:pt x="1727612" y="0"/>
                  </a:lnTo>
                  <a:lnTo>
                    <a:pt x="1729194" y="981"/>
                  </a:lnTo>
                  <a:lnTo>
                    <a:pt x="1730249" y="2628"/>
                  </a:lnTo>
                  <a:lnTo>
                    <a:pt x="1732236" y="8530"/>
                  </a:lnTo>
                  <a:lnTo>
                    <a:pt x="1719920" y="8865"/>
                  </a:lnTo>
                  <a:lnTo>
                    <a:pt x="1718113" y="9867"/>
                  </a:lnTo>
                  <a:lnTo>
                    <a:pt x="1716908" y="11528"/>
                  </a:lnTo>
                  <a:lnTo>
                    <a:pt x="1716106" y="13628"/>
                  </a:lnTo>
                  <a:lnTo>
                    <a:pt x="1713586" y="15027"/>
                  </a:lnTo>
                  <a:lnTo>
                    <a:pt x="1687711" y="17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"/>
            <p:cNvSpPr/>
            <p:nvPr/>
          </p:nvSpPr>
          <p:spPr>
            <a:xfrm>
              <a:off x="6465095" y="1982758"/>
              <a:ext cx="35719" cy="8563"/>
            </a:xfrm>
            <a:custGeom>
              <a:avLst/>
              <a:gdLst/>
              <a:ahLst/>
              <a:cxnLst/>
              <a:rect l="0" t="0" r="0" b="0"/>
              <a:pathLst>
                <a:path w="35719" h="8563">
                  <a:moveTo>
                    <a:pt x="0" y="8562"/>
                  </a:moveTo>
                  <a:lnTo>
                    <a:pt x="16780" y="1495"/>
                  </a:lnTo>
                  <a:lnTo>
                    <a:pt x="24810" y="0"/>
                  </a:lnTo>
                  <a:lnTo>
                    <a:pt x="35718" y="8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15"/>
          <p:cNvSpPr/>
          <p:nvPr/>
        </p:nvSpPr>
        <p:spPr>
          <a:xfrm>
            <a:off x="6866930" y="1866305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0" y="1785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16"/>
          <p:cNvSpPr/>
          <p:nvPr/>
        </p:nvSpPr>
        <p:spPr>
          <a:xfrm>
            <a:off x="5956248" y="1098464"/>
            <a:ext cx="1701188" cy="857139"/>
          </a:xfrm>
          <a:custGeom>
            <a:avLst/>
            <a:gdLst/>
            <a:ahLst/>
            <a:cxnLst/>
            <a:rect l="0" t="0" r="0" b="0"/>
            <a:pathLst>
              <a:path w="1701188" h="857139">
                <a:moveTo>
                  <a:pt x="812455" y="803559"/>
                </a:moveTo>
                <a:lnTo>
                  <a:pt x="802974" y="803559"/>
                </a:lnTo>
                <a:lnTo>
                  <a:pt x="795673" y="800913"/>
                </a:lnTo>
                <a:lnTo>
                  <a:pt x="773422" y="791131"/>
                </a:lnTo>
                <a:lnTo>
                  <a:pt x="752466" y="786177"/>
                </a:lnTo>
                <a:lnTo>
                  <a:pt x="743316" y="779657"/>
                </a:lnTo>
                <a:lnTo>
                  <a:pt x="734863" y="776634"/>
                </a:lnTo>
                <a:lnTo>
                  <a:pt x="705296" y="752573"/>
                </a:lnTo>
                <a:lnTo>
                  <a:pt x="702320" y="751709"/>
                </a:lnTo>
                <a:lnTo>
                  <a:pt x="662230" y="720473"/>
                </a:lnTo>
                <a:lnTo>
                  <a:pt x="619908" y="690300"/>
                </a:lnTo>
                <a:lnTo>
                  <a:pt x="577198" y="653368"/>
                </a:lnTo>
                <a:lnTo>
                  <a:pt x="534791" y="622074"/>
                </a:lnTo>
                <a:lnTo>
                  <a:pt x="498433" y="599792"/>
                </a:lnTo>
                <a:lnTo>
                  <a:pt x="457718" y="573854"/>
                </a:lnTo>
                <a:lnTo>
                  <a:pt x="419688" y="550693"/>
                </a:lnTo>
                <a:lnTo>
                  <a:pt x="377736" y="533103"/>
                </a:lnTo>
                <a:lnTo>
                  <a:pt x="335047" y="515218"/>
                </a:lnTo>
                <a:lnTo>
                  <a:pt x="307529" y="504474"/>
                </a:lnTo>
                <a:lnTo>
                  <a:pt x="270973" y="491363"/>
                </a:lnTo>
                <a:lnTo>
                  <a:pt x="227518" y="476793"/>
                </a:lnTo>
                <a:lnTo>
                  <a:pt x="192477" y="464361"/>
                </a:lnTo>
                <a:lnTo>
                  <a:pt x="167391" y="455340"/>
                </a:lnTo>
                <a:lnTo>
                  <a:pt x="156666" y="450358"/>
                </a:lnTo>
                <a:lnTo>
                  <a:pt x="138479" y="445568"/>
                </a:lnTo>
                <a:lnTo>
                  <a:pt x="97521" y="426410"/>
                </a:lnTo>
                <a:lnTo>
                  <a:pt x="69380" y="418947"/>
                </a:lnTo>
                <a:lnTo>
                  <a:pt x="25471" y="390083"/>
                </a:lnTo>
                <a:lnTo>
                  <a:pt x="21162" y="383982"/>
                </a:lnTo>
                <a:lnTo>
                  <a:pt x="18254" y="377964"/>
                </a:lnTo>
                <a:lnTo>
                  <a:pt x="3608" y="360056"/>
                </a:lnTo>
                <a:lnTo>
                  <a:pt x="966" y="351123"/>
                </a:lnTo>
                <a:lnTo>
                  <a:pt x="0" y="336239"/>
                </a:lnTo>
                <a:lnTo>
                  <a:pt x="13161" y="303836"/>
                </a:lnTo>
                <a:lnTo>
                  <a:pt x="31249" y="279006"/>
                </a:lnTo>
                <a:lnTo>
                  <a:pt x="32690" y="275264"/>
                </a:lnTo>
                <a:lnTo>
                  <a:pt x="39583" y="268459"/>
                </a:lnTo>
                <a:lnTo>
                  <a:pt x="82362" y="237855"/>
                </a:lnTo>
                <a:lnTo>
                  <a:pt x="95958" y="226942"/>
                </a:lnTo>
                <a:lnTo>
                  <a:pt x="137921" y="202673"/>
                </a:lnTo>
                <a:lnTo>
                  <a:pt x="177998" y="182292"/>
                </a:lnTo>
                <a:lnTo>
                  <a:pt x="204560" y="172362"/>
                </a:lnTo>
                <a:lnTo>
                  <a:pt x="217834" y="168816"/>
                </a:lnTo>
                <a:lnTo>
                  <a:pt x="253255" y="153017"/>
                </a:lnTo>
                <a:lnTo>
                  <a:pt x="297586" y="136984"/>
                </a:lnTo>
                <a:lnTo>
                  <a:pt x="335081" y="127583"/>
                </a:lnTo>
                <a:lnTo>
                  <a:pt x="371665" y="120692"/>
                </a:lnTo>
                <a:lnTo>
                  <a:pt x="414701" y="106881"/>
                </a:lnTo>
                <a:lnTo>
                  <a:pt x="459050" y="95105"/>
                </a:lnTo>
                <a:lnTo>
                  <a:pt x="493755" y="89362"/>
                </a:lnTo>
                <a:lnTo>
                  <a:pt x="531478" y="79702"/>
                </a:lnTo>
                <a:lnTo>
                  <a:pt x="547677" y="75048"/>
                </a:lnTo>
                <a:lnTo>
                  <a:pt x="585124" y="69415"/>
                </a:lnTo>
                <a:lnTo>
                  <a:pt x="621699" y="59041"/>
                </a:lnTo>
                <a:lnTo>
                  <a:pt x="665156" y="48430"/>
                </a:lnTo>
                <a:lnTo>
                  <a:pt x="700198" y="42659"/>
                </a:lnTo>
                <a:lnTo>
                  <a:pt x="744131" y="30398"/>
                </a:lnTo>
                <a:lnTo>
                  <a:pt x="781577" y="24766"/>
                </a:lnTo>
                <a:lnTo>
                  <a:pt x="807606" y="19827"/>
                </a:lnTo>
                <a:lnTo>
                  <a:pt x="835161" y="15717"/>
                </a:lnTo>
                <a:lnTo>
                  <a:pt x="861185" y="10862"/>
                </a:lnTo>
                <a:lnTo>
                  <a:pt x="905535" y="9221"/>
                </a:lnTo>
                <a:lnTo>
                  <a:pt x="940240" y="2760"/>
                </a:lnTo>
                <a:lnTo>
                  <a:pt x="977963" y="455"/>
                </a:lnTo>
                <a:lnTo>
                  <a:pt x="1014591" y="0"/>
                </a:lnTo>
                <a:lnTo>
                  <a:pt x="1057637" y="2548"/>
                </a:lnTo>
                <a:lnTo>
                  <a:pt x="1101351" y="7992"/>
                </a:lnTo>
                <a:lnTo>
                  <a:pt x="1141345" y="8709"/>
                </a:lnTo>
                <a:lnTo>
                  <a:pt x="1178237" y="8796"/>
                </a:lnTo>
                <a:lnTo>
                  <a:pt x="1221253" y="8814"/>
                </a:lnTo>
                <a:lnTo>
                  <a:pt x="1261632" y="15885"/>
                </a:lnTo>
                <a:lnTo>
                  <a:pt x="1305510" y="22378"/>
                </a:lnTo>
                <a:lnTo>
                  <a:pt x="1345843" y="33178"/>
                </a:lnTo>
                <a:lnTo>
                  <a:pt x="1376317" y="39867"/>
                </a:lnTo>
                <a:lnTo>
                  <a:pt x="1413340" y="56555"/>
                </a:lnTo>
                <a:lnTo>
                  <a:pt x="1455069" y="82000"/>
                </a:lnTo>
                <a:lnTo>
                  <a:pt x="1462856" y="85991"/>
                </a:lnTo>
                <a:lnTo>
                  <a:pt x="1471608" y="89750"/>
                </a:lnTo>
                <a:lnTo>
                  <a:pt x="1514898" y="119993"/>
                </a:lnTo>
                <a:lnTo>
                  <a:pt x="1558678" y="144733"/>
                </a:lnTo>
                <a:lnTo>
                  <a:pt x="1602901" y="171199"/>
                </a:lnTo>
                <a:lnTo>
                  <a:pt x="1645815" y="201388"/>
                </a:lnTo>
                <a:lnTo>
                  <a:pt x="1663730" y="212940"/>
                </a:lnTo>
                <a:lnTo>
                  <a:pt x="1684914" y="234567"/>
                </a:lnTo>
                <a:lnTo>
                  <a:pt x="1688774" y="236707"/>
                </a:lnTo>
                <a:lnTo>
                  <a:pt x="1691347" y="240119"/>
                </a:lnTo>
                <a:lnTo>
                  <a:pt x="1700557" y="260731"/>
                </a:lnTo>
                <a:lnTo>
                  <a:pt x="1701187" y="265064"/>
                </a:lnTo>
                <a:lnTo>
                  <a:pt x="1697334" y="280644"/>
                </a:lnTo>
                <a:lnTo>
                  <a:pt x="1689047" y="304836"/>
                </a:lnTo>
                <a:lnTo>
                  <a:pt x="1682931" y="311699"/>
                </a:lnTo>
                <a:lnTo>
                  <a:pt x="1641255" y="349868"/>
                </a:lnTo>
                <a:lnTo>
                  <a:pt x="1602508" y="385909"/>
                </a:lnTo>
                <a:lnTo>
                  <a:pt x="1581666" y="404975"/>
                </a:lnTo>
                <a:lnTo>
                  <a:pt x="1569061" y="418052"/>
                </a:lnTo>
                <a:lnTo>
                  <a:pt x="1526695" y="439868"/>
                </a:lnTo>
                <a:lnTo>
                  <a:pt x="1482248" y="451938"/>
                </a:lnTo>
                <a:lnTo>
                  <a:pt x="1449840" y="459599"/>
                </a:lnTo>
                <a:lnTo>
                  <a:pt x="1412440" y="475590"/>
                </a:lnTo>
                <a:lnTo>
                  <a:pt x="1372715" y="486098"/>
                </a:lnTo>
                <a:lnTo>
                  <a:pt x="1331685" y="501954"/>
                </a:lnTo>
                <a:lnTo>
                  <a:pt x="1292968" y="524749"/>
                </a:lnTo>
                <a:lnTo>
                  <a:pt x="1253865" y="547733"/>
                </a:lnTo>
                <a:lnTo>
                  <a:pt x="1212937" y="572878"/>
                </a:lnTo>
                <a:lnTo>
                  <a:pt x="1170308" y="607237"/>
                </a:lnTo>
                <a:lnTo>
                  <a:pt x="1133983" y="645482"/>
                </a:lnTo>
                <a:lnTo>
                  <a:pt x="1116082" y="665110"/>
                </a:lnTo>
                <a:lnTo>
                  <a:pt x="1098211" y="682501"/>
                </a:lnTo>
                <a:lnTo>
                  <a:pt x="1064222" y="721166"/>
                </a:lnTo>
                <a:lnTo>
                  <a:pt x="1029855" y="762916"/>
                </a:lnTo>
                <a:lnTo>
                  <a:pt x="987931" y="793341"/>
                </a:lnTo>
                <a:lnTo>
                  <a:pt x="944563" y="810090"/>
                </a:lnTo>
                <a:lnTo>
                  <a:pt x="900567" y="823314"/>
                </a:lnTo>
                <a:lnTo>
                  <a:pt x="886187" y="830910"/>
                </a:lnTo>
                <a:lnTo>
                  <a:pt x="869312" y="844313"/>
                </a:lnTo>
                <a:lnTo>
                  <a:pt x="863191" y="846477"/>
                </a:lnTo>
                <a:lnTo>
                  <a:pt x="861162" y="848046"/>
                </a:lnTo>
                <a:lnTo>
                  <a:pt x="857104" y="8571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Hieroglyphs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(sacred carvings)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5624"/>
            <a:ext cx="4286250" cy="457517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___________________ – </a:t>
            </a:r>
            <a:r>
              <a:rPr lang="en-GB" sz="2400" dirty="0" smtClean="0"/>
              <a:t>system of writing</a:t>
            </a:r>
          </a:p>
          <a:p>
            <a:endParaRPr lang="en-GB" sz="900" dirty="0" smtClean="0"/>
          </a:p>
          <a:p>
            <a:r>
              <a:rPr lang="en-GB" sz="2400" dirty="0" smtClean="0"/>
              <a:t>Hundreds of symbols (pictographs, ideographs, phonographs)</a:t>
            </a:r>
          </a:p>
          <a:p>
            <a:endParaRPr lang="en-GB" sz="900" dirty="0" smtClean="0"/>
          </a:p>
          <a:p>
            <a:r>
              <a:rPr lang="en-GB" sz="2400" dirty="0" smtClean="0"/>
              <a:t>No spaces or </a:t>
            </a:r>
            <a:r>
              <a:rPr lang="en-GB" sz="2400" dirty="0" smtClean="0"/>
              <a:t>_________________</a:t>
            </a:r>
            <a:endParaRPr lang="en-GB" sz="2400" dirty="0" smtClean="0"/>
          </a:p>
          <a:p>
            <a:endParaRPr lang="en-GB" sz="900" dirty="0" smtClean="0"/>
          </a:p>
          <a:p>
            <a:r>
              <a:rPr lang="en-GB" sz="2400" dirty="0" smtClean="0"/>
              <a:t>Could be read in any direction; artists faced pictures in the direction to follow</a:t>
            </a:r>
          </a:p>
          <a:p>
            <a:endParaRPr lang="en-GB" sz="900" dirty="0" smtClean="0"/>
          </a:p>
          <a:p>
            <a:r>
              <a:rPr lang="en-GB" sz="2400" dirty="0" smtClean="0"/>
              <a:t>Written by </a:t>
            </a:r>
            <a:r>
              <a:rPr lang="en-GB" sz="2400" dirty="0" smtClean="0"/>
              <a:t>_______________</a:t>
            </a:r>
            <a:endParaRPr lang="en-GB" sz="2400" dirty="0" smtClean="0"/>
          </a:p>
          <a:p>
            <a:endParaRPr lang="en-GB" sz="1000" dirty="0" smtClean="0"/>
          </a:p>
          <a:p>
            <a:r>
              <a:rPr lang="en-GB" sz="2400" dirty="0" smtClean="0"/>
              <a:t>Possibly influenced by </a:t>
            </a:r>
            <a:r>
              <a:rPr lang="en-GB" sz="2400" dirty="0" smtClean="0"/>
              <a:t>________________________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887616"/>
            <a:ext cx="3886200" cy="4227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84298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68" y="365126"/>
            <a:ext cx="7339663" cy="625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Rosetta Stone CODE BREAKER!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Found in 1799 by French </a:t>
            </a:r>
            <a:r>
              <a:rPr lang="en-US" sz="2600" dirty="0" smtClean="0"/>
              <a:t>Soldiers</a:t>
            </a:r>
          </a:p>
          <a:p>
            <a:pPr eaLnBrk="1" hangingPunct="1"/>
            <a:r>
              <a:rPr lang="en-US" sz="2600" dirty="0" smtClean="0"/>
              <a:t>Jean Champollion deciphered it in 1822.</a:t>
            </a:r>
          </a:p>
          <a:p>
            <a:pPr eaLnBrk="1" hangingPunct="1"/>
            <a:r>
              <a:rPr lang="en-US" sz="2600" dirty="0" smtClean="0"/>
              <a:t>Three kinds of writing found on it</a:t>
            </a:r>
          </a:p>
          <a:p>
            <a:pPr lvl="1" eaLnBrk="1" hangingPunct="1"/>
            <a:r>
              <a:rPr lang="en-US" sz="2600" dirty="0" smtClean="0"/>
              <a:t>__________________</a:t>
            </a:r>
            <a:endParaRPr lang="en-US" sz="2600" dirty="0" smtClean="0"/>
          </a:p>
          <a:p>
            <a:pPr lvl="1" eaLnBrk="1" hangingPunct="1"/>
            <a:r>
              <a:rPr lang="en-US" sz="2600" dirty="0" smtClean="0"/>
              <a:t>__________________</a:t>
            </a:r>
            <a:endParaRPr lang="en-US" sz="2600" dirty="0" smtClean="0"/>
          </a:p>
          <a:p>
            <a:pPr lvl="1" eaLnBrk="1" hangingPunct="1"/>
            <a:r>
              <a:rPr lang="en-US" sz="2600" dirty="0" smtClean="0"/>
              <a:t>__________________</a:t>
            </a:r>
            <a:endParaRPr lang="en-US" sz="26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0" y="1825625"/>
            <a:ext cx="3371850" cy="3939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806" y="259003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914400"/>
            <a:ext cx="7007543" cy="52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The Pyramids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Pyramids are 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__________________________built 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as tombs for the pharaohs </a:t>
            </a:r>
          </a:p>
          <a:p>
            <a:pPr eaLnBrk="1" hangingPunct="1"/>
            <a:endParaRPr lang="en-GB" sz="900" dirty="0" smtClean="0">
              <a:latin typeface="Garamond" panose="02020404030301010803" pitchFamily="18" charset="0"/>
              <a:cs typeface="Aharoni" pitchFamily="2" charset="-79"/>
            </a:endParaRPr>
          </a:p>
          <a:p>
            <a:pPr eaLnBrk="1" hangingPunct="1"/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Mostly during the Old Kingdom (2700-2200 BCE).</a:t>
            </a:r>
          </a:p>
          <a:p>
            <a:pPr eaLnBrk="1" hangingPunct="1"/>
            <a:endParaRPr lang="en-GB" sz="900" dirty="0" smtClean="0">
              <a:latin typeface="Garamond" panose="02020404030301010803" pitchFamily="18" charset="0"/>
              <a:cs typeface="Aharoni" pitchFamily="2" charset="-79"/>
            </a:endParaRPr>
          </a:p>
          <a:p>
            <a:pPr eaLnBrk="1" hangingPunct="1"/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The 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__________________ 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would bring things they needed in the next world.</a:t>
            </a:r>
          </a:p>
          <a:p>
            <a:pPr eaLnBrk="1" hangingPunct="1"/>
            <a:endParaRPr lang="en-GB" sz="900" dirty="0" smtClean="0">
              <a:latin typeface="Garamond" panose="02020404030301010803" pitchFamily="18" charset="0"/>
              <a:cs typeface="Aharoni" pitchFamily="2" charset="-79"/>
            </a:endParaRPr>
          </a:p>
          <a:p>
            <a:pPr eaLnBrk="1" hangingPunct="1"/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Largest pyramids are found in the city of </a:t>
            </a:r>
            <a:r>
              <a:rPr lang="en-GB" sz="2800" b="1" dirty="0" smtClean="0">
                <a:latin typeface="Garamond" panose="02020404030301010803" pitchFamily="18" charset="0"/>
                <a:cs typeface="Aharoni" pitchFamily="2" charset="-79"/>
              </a:rPr>
              <a:t>___________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.</a:t>
            </a:r>
            <a:endParaRPr lang="en-GB" sz="2800" dirty="0" smtClean="0">
              <a:latin typeface="Garamond" panose="02020404030301010803" pitchFamily="18" charset="0"/>
              <a:cs typeface="Aharoni" pitchFamily="2" charset="-79"/>
            </a:endParaRPr>
          </a:p>
          <a:p>
            <a:pPr eaLnBrk="1" hangingPunct="1"/>
            <a:endParaRPr lang="en-GB" sz="900" dirty="0" smtClean="0">
              <a:latin typeface="Garamond" panose="02020404030301010803" pitchFamily="18" charset="0"/>
              <a:cs typeface="Aharoni" pitchFamily="2" charset="-79"/>
            </a:endParaRPr>
          </a:p>
          <a:p>
            <a:pPr eaLnBrk="1" hangingPunct="1"/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Built in 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___________________: 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largest for pharaoh</a:t>
            </a:r>
            <a:r>
              <a:rPr lang="en-GB" sz="2800" dirty="0">
                <a:latin typeface="Garamond" panose="02020404030301010803" pitchFamily="18" charset="0"/>
                <a:cs typeface="Aharoni" pitchFamily="2" charset="-79"/>
              </a:rPr>
              <a:t>;</a:t>
            </a:r>
            <a:r>
              <a:rPr lang="en-GB" sz="2800" dirty="0" smtClean="0">
                <a:latin typeface="Garamond" panose="02020404030301010803" pitchFamily="18" charset="0"/>
                <a:cs typeface="Aharoni" pitchFamily="2" charset="-79"/>
              </a:rPr>
              <a:t> smaller for family;  mastabas for his officials (flat rectangles)</a:t>
            </a:r>
          </a:p>
        </p:txBody>
      </p:sp>
    </p:spTree>
    <p:extLst>
      <p:ext uri="{BB962C8B-B14F-4D97-AF65-F5344CB8AC3E}">
        <p14:creationId xmlns:p14="http://schemas.microsoft.com/office/powerpoint/2010/main" val="1898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83"/>
            <a:ext cx="8229600" cy="731838"/>
          </a:xfrm>
          <a:noFill/>
          <a:ln w="25400"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BlacklightD" pitchFamily="66" charset="0"/>
              </a:rPr>
              <a:t>3 different types:</a:t>
            </a:r>
          </a:p>
        </p:txBody>
      </p:sp>
      <p:pic>
        <p:nvPicPr>
          <p:cNvPr id="80899" name="Picture 3" descr="DCAM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828800"/>
            <a:ext cx="6324600" cy="47434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57200" y="1069221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1.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________________- </a:t>
            </a:r>
            <a:r>
              <a:rPr lang="en-US" sz="3000" dirty="0" smtClean="0">
                <a:latin typeface="Garamond" panose="02020404030301010803" pitchFamily="18" charset="0"/>
              </a:rPr>
              <a:t>One </a:t>
            </a:r>
            <a:r>
              <a:rPr lang="en-GB" sz="3000" dirty="0" smtClean="0">
                <a:latin typeface="Garamond" panose="02020404030301010803" pitchFamily="18" charset="0"/>
              </a:rPr>
              <a:t>mastabas</a:t>
            </a:r>
            <a:r>
              <a:rPr lang="en-US" sz="3000" dirty="0" smtClean="0">
                <a:latin typeface="Garamond" panose="02020404030301010803" pitchFamily="18" charset="0"/>
              </a:rPr>
              <a:t> under another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48768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______________________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1923" name="Picture 3" descr="Bent Pyramid Exterior - North face - Copyright (c) 2001 - Andrew Bayuk, All Rights Reser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58000" cy="483552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41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3.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____________________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2947" name="Picture 3" descr="redPyramid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451" y="1236852"/>
            <a:ext cx="7614098" cy="5064126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2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7886700" cy="1538289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Great Pyramid of Giza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pPr eaLnBrk="1" hangingPunct="1"/>
            <a:endParaRPr lang="fr-FR" dirty="0" smtClean="0"/>
          </a:p>
        </p:txBody>
      </p:sp>
      <p:pic>
        <p:nvPicPr>
          <p:cNvPr id="5124" name="Picture 6" descr="PyramidDatePa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92" y="1343694"/>
            <a:ext cx="5554616" cy="482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0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:Khuf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3342481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Ancient Wonder of the World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Built by </a:t>
            </a:r>
            <a:r>
              <a:rPr lang="en-US" dirty="0" smtClean="0"/>
              <a:t>_____________________ (</a:t>
            </a:r>
            <a:r>
              <a:rPr lang="en-US" dirty="0" smtClean="0"/>
              <a:t>2540 BCE)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Seen as a symbol of </a:t>
            </a:r>
            <a:r>
              <a:rPr lang="en-US" dirty="0" smtClean="0"/>
              <a:t>_____________ </a:t>
            </a:r>
            <a:r>
              <a:rPr lang="en-US" dirty="0" smtClean="0"/>
              <a:t>of the pharaohs of the Old Kingdom</a:t>
            </a:r>
          </a:p>
          <a:p>
            <a:pPr marL="2743200" lvl="6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2743200" lvl="6" indent="0">
              <a:lnSpc>
                <a:spcPct val="90000"/>
              </a:lnSpc>
              <a:buNone/>
            </a:pPr>
            <a:endParaRPr lang="en-US" sz="2800" dirty="0" smtClean="0"/>
          </a:p>
          <a:p>
            <a:pPr lvl="6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" name="Picture 7" descr="Pyramide_Kheop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5685063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17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6900"/>
            <a:ext cx="4339334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7700"/>
            <a:ext cx="4247014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  Thanks to the Nile, the development of Egypt was fairly simple. The river (the lifeblood of Egypt) provided: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>
                <a:latin typeface="+mn-lt"/>
              </a:rPr>
              <a:t>		1.  </a:t>
            </a:r>
            <a:r>
              <a:rPr lang="en-US" sz="2400" dirty="0" smtClean="0">
                <a:latin typeface="+mn-lt"/>
              </a:rPr>
              <a:t>________________ - </a:t>
            </a:r>
            <a:r>
              <a:rPr lang="fr-CA" sz="2400" dirty="0" smtClean="0">
                <a:latin typeface="+mn-lt"/>
              </a:rPr>
              <a:t>Regular, </a:t>
            </a:r>
            <a:r>
              <a:rPr lang="en-GB" sz="2400" dirty="0" smtClean="0">
                <a:latin typeface="+mn-lt"/>
              </a:rPr>
              <a:t>predictable</a:t>
            </a:r>
            <a:r>
              <a:rPr lang="fr-CA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flooding</a:t>
            </a:r>
            <a:r>
              <a:rPr lang="fr-CA" sz="2400" dirty="0" smtClean="0">
                <a:latin typeface="+mn-lt"/>
              </a:rPr>
              <a:t>; </a:t>
            </a:r>
            <a:r>
              <a:rPr lang="fr-CA" sz="2400" dirty="0">
                <a:latin typeface="+mn-lt"/>
              </a:rPr>
              <a:t>silt </a:t>
            </a:r>
            <a:r>
              <a:rPr lang="en-GB" sz="2400" dirty="0" smtClean="0">
                <a:latin typeface="+mn-lt"/>
              </a:rPr>
              <a:t>was deposited; 2 </a:t>
            </a:r>
            <a:r>
              <a:rPr lang="en-GB" sz="2400" dirty="0" smtClean="0">
                <a:latin typeface="+mn-lt"/>
              </a:rPr>
              <a:t>crops per year</a:t>
            </a: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US" sz="2400" dirty="0" smtClean="0">
                <a:latin typeface="+mn-lt"/>
              </a:rPr>
              <a:t>		2.  </a:t>
            </a:r>
            <a:r>
              <a:rPr lang="en-US" sz="2400" dirty="0" smtClean="0"/>
              <a:t>_________________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– water diverted into fields; </a:t>
            </a:r>
            <a:r>
              <a:rPr lang="en-GB" sz="2400" dirty="0" smtClean="0">
                <a:latin typeface="+mn-lt"/>
              </a:rPr>
              <a:t>harvest would occur during </a:t>
            </a:r>
            <a:r>
              <a:rPr lang="fr-CA" sz="2400" dirty="0" smtClean="0">
                <a:latin typeface="+mn-lt"/>
              </a:rPr>
              <a:t>the dry </a:t>
            </a:r>
            <a:r>
              <a:rPr lang="en-GB" sz="2400" dirty="0" smtClean="0">
                <a:latin typeface="+mn-lt"/>
              </a:rPr>
              <a:t>season</a:t>
            </a:r>
          </a:p>
          <a:p>
            <a:pPr>
              <a:buNone/>
            </a:pPr>
            <a:r>
              <a:rPr lang="en-US" sz="2400" dirty="0" smtClean="0">
                <a:latin typeface="+mn-lt"/>
              </a:rPr>
              <a:t>		3.  </a:t>
            </a:r>
            <a:r>
              <a:rPr lang="en-US" sz="2400" u="sng" dirty="0" smtClean="0"/>
              <a:t>__________________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– during flood season, river flowed north; wind blew south</a:t>
            </a:r>
          </a:p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82803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Feat of Architecture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5626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800" dirty="0"/>
              <a:t>M</a:t>
            </a:r>
            <a:r>
              <a:rPr lang="en-US" sz="3800" dirty="0" smtClean="0"/>
              <a:t>ade up of chambers, passages, and vents</a:t>
            </a:r>
          </a:p>
          <a:p>
            <a:pPr eaLnBrk="1" hangingPunct="1">
              <a:lnSpc>
                <a:spcPct val="90000"/>
              </a:lnSpc>
            </a:pPr>
            <a:endParaRPr lang="en-US" sz="1100" dirty="0" smtClean="0"/>
          </a:p>
          <a:p>
            <a:pPr>
              <a:lnSpc>
                <a:spcPct val="90000"/>
              </a:lnSpc>
            </a:pPr>
            <a:r>
              <a:rPr lang="en-US" sz="3800" dirty="0" smtClean="0"/>
              <a:t>________________________________</a:t>
            </a:r>
            <a:endParaRPr lang="en-US" sz="3800" dirty="0" smtClean="0"/>
          </a:p>
          <a:p>
            <a:pPr>
              <a:lnSpc>
                <a:spcPct val="90000"/>
              </a:lnSpc>
            </a:pPr>
            <a:endParaRPr lang="en-GB" sz="1100" dirty="0" smtClean="0"/>
          </a:p>
          <a:p>
            <a:pPr>
              <a:lnSpc>
                <a:spcPct val="90000"/>
              </a:lnSpc>
            </a:pPr>
            <a:r>
              <a:rPr lang="en-GB" sz="3800" dirty="0" smtClean="0"/>
              <a:t>Contains approx. 1,300,000 limestone blocks weighing 20-30 tonnes each (up to 70 tonnes!)</a:t>
            </a:r>
          </a:p>
          <a:p>
            <a:pPr>
              <a:lnSpc>
                <a:spcPct val="90000"/>
              </a:lnSpc>
            </a:pPr>
            <a:endParaRPr lang="en-GB" sz="1100" dirty="0" smtClean="0"/>
          </a:p>
          <a:p>
            <a:pPr>
              <a:lnSpc>
                <a:spcPct val="90000"/>
              </a:lnSpc>
            </a:pPr>
            <a:r>
              <a:rPr lang="en-GB" sz="3800" dirty="0" smtClean="0"/>
              <a:t>________________________________</a:t>
            </a:r>
            <a:endParaRPr lang="en-GB" sz="3800" dirty="0" smtClean="0"/>
          </a:p>
          <a:p>
            <a:pPr>
              <a:lnSpc>
                <a:spcPct val="90000"/>
              </a:lnSpc>
            </a:pPr>
            <a:endParaRPr lang="en-GB" sz="1300" dirty="0" smtClean="0"/>
          </a:p>
          <a:p>
            <a:pPr>
              <a:lnSpc>
                <a:spcPct val="90000"/>
              </a:lnSpc>
            </a:pPr>
            <a:r>
              <a:rPr lang="en-GB" sz="3800" dirty="0" smtClean="0"/>
              <a:t>Perimeter forms a near perfect square</a:t>
            </a:r>
          </a:p>
          <a:p>
            <a:pPr>
              <a:lnSpc>
                <a:spcPct val="90000"/>
              </a:lnSpc>
            </a:pPr>
            <a:endParaRPr lang="en-GB" sz="1300" dirty="0" smtClean="0"/>
          </a:p>
          <a:p>
            <a:pPr>
              <a:lnSpc>
                <a:spcPct val="90000"/>
              </a:lnSpc>
            </a:pPr>
            <a:r>
              <a:rPr lang="en-GB" sz="3800" dirty="0" smtClean="0"/>
              <a:t>Sun sets between</a:t>
            </a:r>
            <a:r>
              <a:rPr lang="en-US" sz="3800" dirty="0" smtClean="0"/>
              <a:t> 2 Pyramids on summer solstice</a:t>
            </a:r>
          </a:p>
          <a:p>
            <a:pPr>
              <a:lnSpc>
                <a:spcPct val="90000"/>
              </a:lnSpc>
            </a:pPr>
            <a:endParaRPr lang="en-US" sz="1300" dirty="0" smtClean="0"/>
          </a:p>
          <a:p>
            <a:pPr>
              <a:lnSpc>
                <a:spcPct val="90000"/>
              </a:lnSpc>
            </a:pPr>
            <a:r>
              <a:rPr lang="en-US" sz="3800" dirty="0" smtClean="0"/>
              <a:t>Shafts lined up to view certain constellations</a:t>
            </a:r>
          </a:p>
          <a:p>
            <a:pPr>
              <a:lnSpc>
                <a:spcPct val="90000"/>
              </a:lnSpc>
            </a:pPr>
            <a:endParaRPr lang="en-US" sz="1300" dirty="0" smtClean="0"/>
          </a:p>
          <a:p>
            <a:pPr>
              <a:lnSpc>
                <a:spcPct val="90000"/>
              </a:lnSpc>
            </a:pPr>
            <a:r>
              <a:rPr lang="en-US" sz="3800" dirty="0" smtClean="0"/>
              <a:t>________________________________</a:t>
            </a:r>
            <a:endParaRPr lang="en-US" sz="3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9220" name="Picture 8" descr="gpmap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25" y="2057400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53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Sphinx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4838968"/>
            <a:ext cx="6400800" cy="1809750"/>
          </a:xfrm>
        </p:spPr>
        <p:txBody>
          <a:bodyPr>
            <a:normAutofit/>
          </a:bodyPr>
          <a:lstStyle/>
          <a:p>
            <a:r>
              <a:rPr lang="en-GB" dirty="0" smtClean="0"/>
              <a:t>_____________________________________________</a:t>
            </a:r>
            <a:endParaRPr lang="en-GB" dirty="0" smtClean="0"/>
          </a:p>
          <a:p>
            <a:r>
              <a:rPr lang="en-GB" dirty="0" smtClean="0"/>
              <a:t>Possibly Khufu’s son </a:t>
            </a:r>
            <a:r>
              <a:rPr lang="en-GB" dirty="0" err="1" smtClean="0"/>
              <a:t>Kafre</a:t>
            </a:r>
            <a:r>
              <a:rPr lang="en-GB" dirty="0" smtClean="0"/>
              <a:t> (had it built)</a:t>
            </a:r>
          </a:p>
          <a:p>
            <a:r>
              <a:rPr lang="en-GB" dirty="0" smtClean="0"/>
              <a:t>Possibly guarding the pyramid</a:t>
            </a:r>
          </a:p>
          <a:p>
            <a:r>
              <a:rPr lang="en-GB" dirty="0" smtClean="0"/>
              <a:t>_____________________________________________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400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5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Decline </a:t>
            </a:r>
            <a:r>
              <a:rPr lang="en-US" dirty="0"/>
              <a:t>of the Egyptian Empire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133600"/>
            <a:ext cx="8229600" cy="4014152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n-fighting </a:t>
            </a:r>
            <a:r>
              <a:rPr lang="en-US" sz="2400" dirty="0"/>
              <a:t>amongst the </a:t>
            </a:r>
            <a:r>
              <a:rPr lang="en-US" sz="2400" dirty="0" smtClean="0"/>
              <a:t>nobility: </a:t>
            </a:r>
            <a:r>
              <a:rPr lang="en-US" sz="2400" dirty="0" smtClean="0"/>
              <a:t>________________________ and </a:t>
            </a:r>
            <a:r>
              <a:rPr lang="en-US" sz="2400" dirty="0"/>
              <a:t>murders weakened and destabilized the position of pharaoh.  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smtClean="0"/>
              <a:t>Egypt</a:t>
            </a:r>
            <a:r>
              <a:rPr lang="en-US" sz="2400" dirty="0"/>
              <a:t>, once again, became vulnerable to foreign powers.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______________________ – </a:t>
            </a:r>
            <a:r>
              <a:rPr lang="en-US" sz="2400" dirty="0"/>
              <a:t>Alexander the Great marched into Egypt in 332 BCE and took over.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______________________ 48 </a:t>
            </a:r>
            <a:r>
              <a:rPr lang="en-US" sz="2400" dirty="0"/>
              <a:t>BCE– Cleopatra was the last pharaoh and fell to the influence of Romans Julius Caesar and Marc Antony.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99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792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A" sz="4000" dirty="0" smtClean="0">
                <a:solidFill>
                  <a:schemeClr val="tx1"/>
                </a:solidFill>
              </a:rPr>
              <a:t>Religion</a:t>
            </a:r>
            <a:endParaRPr lang="fr-CA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26737"/>
            <a:ext cx="8610600" cy="5334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+mn-lt"/>
              </a:rPr>
              <a:t>___________________</a:t>
            </a:r>
            <a:r>
              <a:rPr lang="fr-CA" sz="2800" dirty="0" smtClean="0">
                <a:latin typeface="+mn-lt"/>
              </a:rPr>
              <a:t> </a:t>
            </a:r>
            <a:r>
              <a:rPr lang="fr-CA" sz="2800" dirty="0" smtClean="0">
                <a:latin typeface="+mn-lt"/>
              </a:rPr>
              <a:t>– 28 </a:t>
            </a:r>
            <a:r>
              <a:rPr lang="en-GB" sz="2800" dirty="0" smtClean="0">
                <a:latin typeface="+mn-lt"/>
              </a:rPr>
              <a:t>gods, anthropomorphic; </a:t>
            </a:r>
            <a:r>
              <a:rPr lang="en-US" sz="2800" i="1" dirty="0"/>
              <a:t>having human characteristics.</a:t>
            </a:r>
            <a:endParaRPr lang="en-GB" sz="2800" i="1" dirty="0" smtClean="0"/>
          </a:p>
          <a:p>
            <a:endParaRPr lang="en-GB" sz="1000" dirty="0" smtClean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Believed in a great after </a:t>
            </a:r>
            <a:r>
              <a:rPr lang="fr-CA" sz="2800" dirty="0" smtClean="0">
                <a:latin typeface="+mn-lt"/>
              </a:rPr>
              <a:t>life – </a:t>
            </a:r>
            <a:r>
              <a:rPr lang="en-GB" sz="2800" dirty="0" smtClean="0">
                <a:latin typeface="+mn-lt"/>
              </a:rPr>
              <a:t>Pharaoh would become a god; commoner would stay the same; slaves could gain freedom/property</a:t>
            </a:r>
          </a:p>
          <a:p>
            <a:endParaRPr lang="en-GB" sz="1000" dirty="0" smtClean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Brought much with them into death; tried to preserve bodies… </a:t>
            </a:r>
            <a:r>
              <a:rPr lang="en-GB" sz="2800" dirty="0" smtClean="0">
                <a:latin typeface="+mn-lt"/>
              </a:rPr>
              <a:t>_______________________</a:t>
            </a:r>
            <a:endParaRPr lang="en-GB" sz="2800" dirty="0" smtClean="0">
              <a:latin typeface="+mn-lt"/>
            </a:endParaRP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22" y="204379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2509"/>
            <a:ext cx="8382000" cy="962891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Egyptian Gods                 KNOW 2 of these!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3427034"/>
          </a:xfrm>
        </p:spPr>
        <p:txBody>
          <a:bodyPr>
            <a:normAutofit/>
          </a:bodyPr>
          <a:lstStyle/>
          <a:p>
            <a:r>
              <a:rPr lang="en-GB" sz="3000" b="1" dirty="0" smtClean="0"/>
              <a:t>Osiris</a:t>
            </a:r>
            <a:r>
              <a:rPr lang="en-GB" sz="3000" dirty="0" smtClean="0"/>
              <a:t> – </a:t>
            </a:r>
          </a:p>
          <a:p>
            <a:r>
              <a:rPr lang="en-GB" sz="3000" b="1" dirty="0" smtClean="0"/>
              <a:t>Isis</a:t>
            </a:r>
            <a:r>
              <a:rPr lang="en-GB" sz="3000" dirty="0" smtClean="0"/>
              <a:t> </a:t>
            </a:r>
            <a:r>
              <a:rPr lang="en-GB" sz="3000" dirty="0" smtClean="0"/>
              <a:t>–</a:t>
            </a:r>
          </a:p>
          <a:p>
            <a:r>
              <a:rPr lang="en-GB" sz="3000" b="1" dirty="0" smtClean="0"/>
              <a:t>Horus</a:t>
            </a:r>
            <a:r>
              <a:rPr lang="en-GB" sz="3000" dirty="0" smtClean="0"/>
              <a:t> </a:t>
            </a:r>
            <a:r>
              <a:rPr lang="en-GB" sz="3000" dirty="0" smtClean="0"/>
              <a:t>– </a:t>
            </a:r>
          </a:p>
          <a:p>
            <a:r>
              <a:rPr lang="en-GB" sz="3000" b="1" dirty="0" smtClean="0"/>
              <a:t>Anubis</a:t>
            </a:r>
            <a:r>
              <a:rPr lang="en-GB" sz="3000" dirty="0" smtClean="0"/>
              <a:t> – </a:t>
            </a:r>
          </a:p>
          <a:p>
            <a:r>
              <a:rPr lang="en-GB" sz="3000" b="1" dirty="0" smtClean="0"/>
              <a:t>Ra</a:t>
            </a:r>
            <a:r>
              <a:rPr lang="en-GB" sz="3000" dirty="0" smtClean="0"/>
              <a:t> (Re) – </a:t>
            </a:r>
          </a:p>
          <a:p>
            <a:r>
              <a:rPr lang="en-GB" sz="3000" b="1" dirty="0" smtClean="0"/>
              <a:t>Hathor</a:t>
            </a:r>
            <a:r>
              <a:rPr lang="en-GB" sz="3000" dirty="0" smtClean="0"/>
              <a:t> – </a:t>
            </a:r>
          </a:p>
          <a:p>
            <a:pPr marL="0" indent="0">
              <a:buNone/>
            </a:pPr>
            <a:endParaRPr lang="fr-CA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10067" y="4673055"/>
            <a:ext cx="8935897" cy="2196631"/>
            <a:chOff x="110067" y="4673055"/>
            <a:chExt cx="8935897" cy="219663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7" y="4673055"/>
              <a:ext cx="1219796" cy="2184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6" y="4673055"/>
              <a:ext cx="1213089" cy="2179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758" y="4678534"/>
              <a:ext cx="1220722" cy="218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383" y="4678534"/>
              <a:ext cx="1224328" cy="219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614" y="4695209"/>
              <a:ext cx="1214497" cy="2174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013" y="4673055"/>
              <a:ext cx="1213951" cy="2179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6541" y="332509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620000" cy="47244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800" dirty="0" smtClean="0">
                <a:solidFill>
                  <a:schemeClr val="tx1"/>
                </a:solidFill>
                <a:latin typeface="Euphemia" pitchFamily="34" charset="0"/>
              </a:rPr>
              <a:t> After death, corpses of ordinary people were placed in </a:t>
            </a:r>
            <a:r>
              <a:rPr lang="en-GB" sz="3800" dirty="0" smtClean="0">
                <a:solidFill>
                  <a:schemeClr val="tx1"/>
                </a:solidFill>
                <a:latin typeface="Euphemia" pitchFamily="34" charset="0"/>
              </a:rPr>
              <a:t>________________________ </a:t>
            </a:r>
            <a:r>
              <a:rPr lang="en-GB" sz="3800" dirty="0" smtClean="0">
                <a:solidFill>
                  <a:schemeClr val="tx1"/>
                </a:solidFill>
                <a:latin typeface="Euphemia" pitchFamily="34" charset="0"/>
              </a:rPr>
              <a:t>where they were naturally preserved</a:t>
            </a:r>
            <a:r>
              <a:rPr lang="fr-CA" sz="3800" dirty="0" smtClean="0">
                <a:solidFill>
                  <a:schemeClr val="tx1"/>
                </a:solidFill>
                <a:latin typeface="Euphemia" pitchFamily="34" charset="0"/>
              </a:rPr>
              <a:t>.</a:t>
            </a:r>
          </a:p>
          <a:p>
            <a:pPr eaLnBrk="1" hangingPunct="1">
              <a:defRPr/>
            </a:pPr>
            <a:endParaRPr lang="fr-CA" sz="2000" dirty="0" smtClean="0">
              <a:solidFill>
                <a:schemeClr val="tx1"/>
              </a:solidFill>
              <a:latin typeface="Euphemia" pitchFamily="34" charset="0"/>
            </a:endParaRPr>
          </a:p>
          <a:p>
            <a:pPr eaLnBrk="1" hangingPunct="1">
              <a:defRPr/>
            </a:pPr>
            <a:r>
              <a:rPr lang="en-GB" sz="3800" dirty="0" smtClean="0">
                <a:solidFill>
                  <a:schemeClr val="tx1"/>
                </a:solidFill>
                <a:latin typeface="Euphemia" pitchFamily="34" charset="0"/>
              </a:rPr>
              <a:t> Pharaohs and nobles were mummified to ensure their preservation.</a:t>
            </a:r>
          </a:p>
        </p:txBody>
      </p:sp>
    </p:spTree>
    <p:extLst>
      <p:ext uri="{BB962C8B-B14F-4D97-AF65-F5344CB8AC3E}">
        <p14:creationId xmlns:p14="http://schemas.microsoft.com/office/powerpoint/2010/main" val="11924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CA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382000" cy="14773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3000" dirty="0" smtClean="0">
                <a:solidFill>
                  <a:schemeClr val="tx1"/>
                </a:solidFill>
              </a:rPr>
              <a:t>1) </a:t>
            </a:r>
            <a:r>
              <a:rPr lang="en-GB" sz="3000" dirty="0" smtClean="0">
                <a:solidFill>
                  <a:schemeClr val="tx1"/>
                </a:solidFill>
              </a:rPr>
              <a:t>Began with a </a:t>
            </a:r>
            <a:r>
              <a:rPr lang="en-GB" sz="3000" dirty="0" smtClean="0">
                <a:solidFill>
                  <a:schemeClr val="tx1"/>
                </a:solidFill>
              </a:rPr>
              <a:t>____________________ </a:t>
            </a:r>
            <a:r>
              <a:rPr lang="en-GB" sz="3000" dirty="0" smtClean="0">
                <a:solidFill>
                  <a:schemeClr val="tx1"/>
                </a:solidFill>
              </a:rPr>
              <a:t>with priests and the representatives of certain gods, particularly </a:t>
            </a:r>
            <a:r>
              <a:rPr lang="fr-CA" sz="3000" dirty="0" smtClean="0">
                <a:solidFill>
                  <a:schemeClr val="tx1"/>
                </a:solidFill>
              </a:rPr>
              <a:t>_____________________</a:t>
            </a:r>
            <a:r>
              <a:rPr lang="fr-CA" sz="3000" b="1" dirty="0" smtClean="0">
                <a:solidFill>
                  <a:schemeClr val="tx1"/>
                </a:solidFill>
              </a:rPr>
              <a:t>.</a:t>
            </a:r>
            <a:endParaRPr lang="fr-CA" sz="3000" b="1" dirty="0">
              <a:solidFill>
                <a:schemeClr val="tx1"/>
              </a:solidFill>
            </a:endParaRPr>
          </a:p>
        </p:txBody>
      </p:sp>
      <p:pic>
        <p:nvPicPr>
          <p:cNvPr id="64516" name="Picture 4" descr="E-31anu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3492500"/>
            <a:ext cx="3048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4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37338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3000" dirty="0" smtClean="0">
                <a:solidFill>
                  <a:schemeClr val="tx1"/>
                </a:solidFill>
              </a:rPr>
              <a:t>2) </a:t>
            </a:r>
            <a:r>
              <a:rPr lang="en-GB" sz="3000" dirty="0" smtClean="0">
                <a:solidFill>
                  <a:schemeClr val="tx1"/>
                </a:solidFill>
              </a:rPr>
              <a:t>Organs were removed and placed in containers: canopic jars. </a:t>
            </a:r>
            <a:r>
              <a:rPr lang="en-US" sz="3000" dirty="0" smtClean="0">
                <a:solidFill>
                  <a:schemeClr val="tx1"/>
                </a:solidFill>
              </a:rPr>
              <a:t>______________________________________________________________________________________</a:t>
            </a:r>
            <a:endParaRPr lang="fr-CA" sz="3000" dirty="0">
              <a:solidFill>
                <a:schemeClr val="tx1"/>
              </a:solidFill>
            </a:endParaRPr>
          </a:p>
        </p:txBody>
      </p:sp>
      <p:pic>
        <p:nvPicPr>
          <p:cNvPr id="65539" name="Picture 3" descr="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853392"/>
            <a:ext cx="51054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3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924</Words>
  <Application>Microsoft Office PowerPoint</Application>
  <PresentationFormat>On-screen Show (4:3)</PresentationFormat>
  <Paragraphs>205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Aharoni</vt:lpstr>
      <vt:lpstr>Algerian</vt:lpstr>
      <vt:lpstr>Arial</vt:lpstr>
      <vt:lpstr>BlacklightD</vt:lpstr>
      <vt:lpstr>Calibri</vt:lpstr>
      <vt:lpstr>Calibri Light</vt:lpstr>
      <vt:lpstr>Comic Sans MS</vt:lpstr>
      <vt:lpstr>Euphemia</vt:lpstr>
      <vt:lpstr>Garamond</vt:lpstr>
      <vt:lpstr>Huxtable</vt:lpstr>
      <vt:lpstr>Times-Bold</vt:lpstr>
      <vt:lpstr>Office Theme</vt:lpstr>
      <vt:lpstr>Welcome to Egypt Where is Egypt? North Eastern Africa</vt:lpstr>
      <vt:lpstr>Nile River    Location! Location! Location!</vt:lpstr>
      <vt:lpstr>PowerPoint Presentation</vt:lpstr>
      <vt:lpstr>Religion</vt:lpstr>
      <vt:lpstr>Egyptian Gods                 KNOW 2 of these!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Mummified Animals</vt:lpstr>
      <vt:lpstr>Social Structure</vt:lpstr>
      <vt:lpstr>Pharaoh</vt:lpstr>
      <vt:lpstr>King Tutankhamun</vt:lpstr>
      <vt:lpstr>Nobles &amp; Military Leaders</vt:lpstr>
      <vt:lpstr>Priests &amp; Scribes</vt:lpstr>
      <vt:lpstr>Craftspeople</vt:lpstr>
      <vt:lpstr>Peasant Farmers</vt:lpstr>
      <vt:lpstr>Slaves</vt:lpstr>
      <vt:lpstr>Hieroglyphs  (sacred carvings)</vt:lpstr>
      <vt:lpstr>PowerPoint Presentation</vt:lpstr>
      <vt:lpstr>Rosetta Stone CODE BREAKER! </vt:lpstr>
      <vt:lpstr>PowerPoint Presentation</vt:lpstr>
      <vt:lpstr>The Pyramids</vt:lpstr>
      <vt:lpstr>3 different types:</vt:lpstr>
      <vt:lpstr>2. ______________________</vt:lpstr>
      <vt:lpstr>3. ____________________</vt:lpstr>
      <vt:lpstr>The Great Pyramid of Giza</vt:lpstr>
      <vt:lpstr>Ancient Wonder of the World</vt:lpstr>
      <vt:lpstr>Feat of Architecture</vt:lpstr>
      <vt:lpstr>The Sphinx</vt:lpstr>
      <vt:lpstr>The Decline of the Egyptian Empire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ANCIENT EGYPT</dc:title>
  <dc:creator>Perkins, Jennifer (ASD-S)</dc:creator>
  <cp:lastModifiedBy>Dowling, Christine (ASD-S)</cp:lastModifiedBy>
  <cp:revision>125</cp:revision>
  <cp:lastPrinted>2017-03-13T11:58:07Z</cp:lastPrinted>
  <dcterms:created xsi:type="dcterms:W3CDTF">2013-03-15T00:39:21Z</dcterms:created>
  <dcterms:modified xsi:type="dcterms:W3CDTF">2017-03-13T11:58:15Z</dcterms:modified>
</cp:coreProperties>
</file>