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21" r:id="rId3"/>
    <p:sldId id="326" r:id="rId4"/>
    <p:sldId id="315" r:id="rId5"/>
    <p:sldId id="258" r:id="rId6"/>
    <p:sldId id="282" r:id="rId7"/>
    <p:sldId id="280" r:id="rId8"/>
    <p:sldId id="262" r:id="rId9"/>
    <p:sldId id="316" r:id="rId10"/>
    <p:sldId id="265" r:id="rId11"/>
    <p:sldId id="264" r:id="rId12"/>
    <p:sldId id="309" r:id="rId13"/>
    <p:sldId id="266" r:id="rId14"/>
    <p:sldId id="267" r:id="rId15"/>
    <p:sldId id="278" r:id="rId16"/>
    <p:sldId id="269" r:id="rId17"/>
    <p:sldId id="268" r:id="rId18"/>
    <p:sldId id="270" r:id="rId19"/>
    <p:sldId id="330" r:id="rId20"/>
    <p:sldId id="285" r:id="rId21"/>
    <p:sldId id="324" r:id="rId22"/>
    <p:sldId id="271" r:id="rId23"/>
    <p:sldId id="286" r:id="rId24"/>
    <p:sldId id="306" r:id="rId25"/>
    <p:sldId id="272" r:id="rId26"/>
    <p:sldId id="273" r:id="rId27"/>
    <p:sldId id="331" r:id="rId28"/>
    <p:sldId id="275" r:id="rId29"/>
    <p:sldId id="299" r:id="rId30"/>
    <p:sldId id="30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autoAdjust="0"/>
  </p:normalViewPr>
  <p:slideViewPr>
    <p:cSldViewPr>
      <p:cViewPr varScale="1">
        <p:scale>
          <a:sx n="73" d="100"/>
          <a:sy n="73" d="100"/>
        </p:scale>
        <p:origin x="11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5D81DA6-413C-44D5-9005-14B08A1C0BB2}" type="datetimeFigureOut">
              <a:rPr lang="en-US" smtClean="0"/>
              <a:t>9/20/2018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D387B2-FD17-4726-97BE-89FD3F185E67}" type="slidenum">
              <a:rPr lang="en-US" smtClean="0"/>
              <a:t>‹#›</a:t>
            </a:fld>
            <a:endParaRPr lang="en-US"/>
          </a:p>
        </p:txBody>
      </p:sp>
    </p:spTree>
    <p:extLst>
      <p:ext uri="{BB962C8B-B14F-4D97-AF65-F5344CB8AC3E}">
        <p14:creationId xmlns:p14="http://schemas.microsoft.com/office/powerpoint/2010/main" val="177450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8E3EDC-14C3-4A9C-935D-96678FD95D36}" type="datetimeFigureOut">
              <a:rPr lang="en-US" smtClean="0"/>
              <a:pPr/>
              <a:t>9/20/2018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FDB878-FC40-40A8-9B38-B52D39CB8CB1}" type="slidenum">
              <a:rPr lang="en-CA" smtClean="0"/>
              <a:pPr/>
              <a:t>‹#›</a:t>
            </a:fld>
            <a:endParaRPr lang="en-CA"/>
          </a:p>
        </p:txBody>
      </p:sp>
    </p:spTree>
    <p:extLst>
      <p:ext uri="{BB962C8B-B14F-4D97-AF65-F5344CB8AC3E}">
        <p14:creationId xmlns:p14="http://schemas.microsoft.com/office/powerpoint/2010/main" val="165043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60268-1503-4917-B267-AC472581E057}"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29187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60268-1503-4917-B267-AC472581E057}"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30339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60268-1503-4917-B267-AC472581E057}"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14879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60268-1503-4917-B267-AC472581E057}"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308930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60268-1503-4917-B267-AC472581E057}" type="datetimeFigureOut">
              <a:rPr lang="en-US" smtClean="0"/>
              <a:pPr/>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280591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60268-1503-4917-B267-AC472581E057}" type="datetimeFigureOut">
              <a:rPr lang="en-US" smtClean="0"/>
              <a:pPr/>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9721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60268-1503-4917-B267-AC472581E057}" type="datetimeFigureOut">
              <a:rPr lang="en-US" smtClean="0"/>
              <a:pPr/>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211624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60268-1503-4917-B267-AC472581E057}" type="datetimeFigureOut">
              <a:rPr lang="en-US" smtClean="0"/>
              <a:pPr/>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128181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60268-1503-4917-B267-AC472581E057}" type="datetimeFigureOut">
              <a:rPr lang="en-US" smtClean="0"/>
              <a:pPr/>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22230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60268-1503-4917-B267-AC472581E057}" type="datetimeFigureOut">
              <a:rPr lang="en-US" smtClean="0"/>
              <a:pPr/>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109509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60268-1503-4917-B267-AC472581E057}" type="datetimeFigureOut">
              <a:rPr lang="en-US" smtClean="0"/>
              <a:pPr/>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6DA66-2D08-49E1-A11E-DBFEC23A012B}" type="slidenum">
              <a:rPr lang="en-US" smtClean="0"/>
              <a:pPr/>
              <a:t>‹#›</a:t>
            </a:fld>
            <a:endParaRPr lang="en-US"/>
          </a:p>
        </p:txBody>
      </p:sp>
    </p:spTree>
    <p:extLst>
      <p:ext uri="{BB962C8B-B14F-4D97-AF65-F5344CB8AC3E}">
        <p14:creationId xmlns:p14="http://schemas.microsoft.com/office/powerpoint/2010/main" val="428792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A60268-1503-4917-B267-AC472581E057}" type="datetimeFigureOut">
              <a:rPr lang="en-US" smtClean="0"/>
              <a:pPr/>
              <a:t>9/20/2018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B6DA66-2D08-49E1-A11E-DBFEC23A012B}" type="slidenum">
              <a:rPr lang="en-US" smtClean="0"/>
              <a:pPr/>
              <a:t>‹#›</a:t>
            </a:fld>
            <a:endParaRPr lang="en-US"/>
          </a:p>
        </p:txBody>
      </p:sp>
    </p:spTree>
    <p:extLst>
      <p:ext uri="{BB962C8B-B14F-4D97-AF65-F5344CB8AC3E}">
        <p14:creationId xmlns:p14="http://schemas.microsoft.com/office/powerpoint/2010/main" val="88347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4.gif"/><Relationship Id="rId1" Type="http://schemas.openxmlformats.org/officeDocument/2006/relationships/slideLayout" Target="../slideLayouts/slideLayout4.xml"/><Relationship Id="rId5" Type="http://schemas.openxmlformats.org/officeDocument/2006/relationships/hyperlink" Target="https://www.explorelearning.com/index.cfm?method=cResource.dspDetail&amp;ResourceID=633"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youtube.com/watch?v=1-HwPR_4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wmf"/><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s://www.youtube.com/watch?v=loFxYSHxTf0" TargetMode="Externa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AHY6965o08" TargetMode="Externa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w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0mUU69ParFM"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Canada’s Physical Geography</a:t>
            </a:r>
            <a:endParaRPr lang="en-US" dirty="0"/>
          </a:p>
        </p:txBody>
      </p:sp>
      <p:sp>
        <p:nvSpPr>
          <p:cNvPr id="3" name="Subtitle 2"/>
          <p:cNvSpPr>
            <a:spLocks noGrp="1"/>
          </p:cNvSpPr>
          <p:nvPr>
            <p:ph type="subTitle" idx="1"/>
          </p:nvPr>
        </p:nvSpPr>
        <p:spPr/>
        <p:txBody>
          <a:bodyPr>
            <a:normAutofit/>
          </a:bodyPr>
          <a:lstStyle/>
          <a:p>
            <a:r>
              <a:rPr lang="en-US" dirty="0" err="1" smtClean="0"/>
              <a:t>ge·og·ra·phy</a:t>
            </a:r>
            <a:endParaRPr lang="en-US" dirty="0"/>
          </a:p>
          <a:p>
            <a:r>
              <a:rPr lang="en-US" i="1" dirty="0" smtClean="0"/>
              <a:t>noun</a:t>
            </a:r>
            <a:endParaRPr lang="en-US" dirty="0"/>
          </a:p>
          <a:p>
            <a:pPr algn="l"/>
            <a:r>
              <a:rPr lang="en-US" dirty="0"/>
              <a:t>T</a:t>
            </a:r>
            <a:r>
              <a:rPr lang="en-US" dirty="0" smtClean="0"/>
              <a:t>he </a:t>
            </a:r>
            <a:r>
              <a:rPr lang="en-US" dirty="0"/>
              <a:t>study of the physical features of the earth and its atmosphere, and of human activity as it affects and is affected by these, including the distribution of populations and resources, land use, and industries.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14400"/>
            <a:ext cx="3886200" cy="5262563"/>
          </a:xfrm>
        </p:spPr>
        <p:txBody>
          <a:bodyPr>
            <a:normAutofit/>
          </a:bodyPr>
          <a:lstStyle/>
          <a:p>
            <a:pPr marL="342900" lvl="1" indent="-342900">
              <a:buNone/>
            </a:pPr>
            <a:r>
              <a:rPr lang="en-CA" dirty="0" smtClean="0"/>
              <a:t>	</a:t>
            </a:r>
            <a:endParaRPr lang="en-CA" sz="2800" dirty="0" smtClean="0"/>
          </a:p>
          <a:p>
            <a:pPr marL="342900" lvl="1" indent="-342900">
              <a:buNone/>
            </a:pPr>
            <a:r>
              <a:rPr lang="en-CA" sz="2800" dirty="0" smtClean="0"/>
              <a:t>	It is believed the world was once one giant super continent called </a:t>
            </a:r>
            <a:r>
              <a:rPr lang="en-CA" sz="2800" u="sng" dirty="0" smtClean="0"/>
              <a:t>Pangaea.</a:t>
            </a:r>
          </a:p>
          <a:p>
            <a:pPr marL="342900" lvl="1" indent="-342900">
              <a:buNone/>
            </a:pPr>
            <a:endParaRPr lang="en-CA" sz="2800" dirty="0" smtClean="0"/>
          </a:p>
          <a:p>
            <a:pPr marL="342900" lvl="1" indent="-342900">
              <a:buNone/>
            </a:pPr>
            <a:r>
              <a:rPr lang="en-CA" sz="2800" dirty="0" smtClean="0"/>
              <a:t>	Over time, the plates of Pangaea started to move apart creating the continents we know today.</a:t>
            </a:r>
          </a:p>
          <a:p>
            <a:pPr>
              <a:buNone/>
            </a:pPr>
            <a:endParaRPr lang="en-CA" dirty="0"/>
          </a:p>
        </p:txBody>
      </p:sp>
      <p:pic>
        <p:nvPicPr>
          <p:cNvPr id="7" name="Content Placeholder 6" descr="pangaea.gif"/>
          <p:cNvPicPr>
            <a:picLocks noGrp="1" noChangeAspect="1"/>
          </p:cNvPicPr>
          <p:nvPr>
            <p:ph sz="half" idx="2"/>
          </p:nvPr>
        </p:nvPicPr>
        <p:blipFill>
          <a:blip r:embed="rId2" cstate="print"/>
          <a:stretch>
            <a:fillRect/>
          </a:stretch>
        </p:blipFill>
        <p:spPr>
          <a:xfrm>
            <a:off x="4749312" y="609600"/>
            <a:ext cx="3886200" cy="3886200"/>
          </a:xfrm>
        </p:spPr>
      </p:pic>
      <p:pic>
        <p:nvPicPr>
          <p:cNvPr id="5122"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623706" y="6349594"/>
            <a:ext cx="520294" cy="5084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Continental Drift</a:t>
            </a:r>
            <a:endParaRPr lang="en-US" sz="4400" dirty="0"/>
          </a:p>
        </p:txBody>
      </p:sp>
      <p:sp>
        <p:nvSpPr>
          <p:cNvPr id="3" name="Content Placeholder 2"/>
          <p:cNvSpPr>
            <a:spLocks noGrp="1"/>
          </p:cNvSpPr>
          <p:nvPr>
            <p:ph sz="half" idx="1"/>
          </p:nvPr>
        </p:nvSpPr>
        <p:spPr/>
        <p:txBody>
          <a:bodyPr>
            <a:normAutofit lnSpcReduction="10000"/>
          </a:bodyPr>
          <a:lstStyle/>
          <a:p>
            <a:pPr marL="339725" indent="-339725">
              <a:spcBef>
                <a:spcPts val="700"/>
              </a:spcBef>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800" dirty="0"/>
              <a:t>Scientist </a:t>
            </a:r>
            <a:r>
              <a:rPr lang="en-US" sz="2800" u="sng" dirty="0"/>
              <a:t>Alfred Wegener</a:t>
            </a:r>
            <a:r>
              <a:rPr lang="en-US" sz="2800" dirty="0"/>
              <a:t> came up with this theory</a:t>
            </a:r>
            <a:r>
              <a:rPr lang="en-US" sz="2800" dirty="0" smtClean="0"/>
              <a:t>.</a:t>
            </a:r>
            <a:endParaRPr lang="en-CA" sz="2800" dirty="0" smtClean="0"/>
          </a:p>
          <a:p>
            <a:pPr marL="339725" indent="-339725">
              <a:spcBef>
                <a:spcPts val="700"/>
              </a:spcBef>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sz="2800" dirty="0" smtClean="0"/>
              <a:t>The theory that the Earth’s plates are moving.</a:t>
            </a:r>
          </a:p>
          <a:p>
            <a:pPr marL="339725" indent="-339725">
              <a:spcBef>
                <a:spcPts val="700"/>
              </a:spcBef>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CA" sz="2800" dirty="0" smtClean="0"/>
              <a:t>The earth's crust is divided into </a:t>
            </a:r>
            <a:r>
              <a:rPr lang="en-CA" sz="2800" u="sng" dirty="0" smtClean="0"/>
              <a:t>plates</a:t>
            </a:r>
            <a:r>
              <a:rPr lang="en-CA" sz="2800" dirty="0" smtClean="0"/>
              <a:t> that move because of convection currents in the earths mantle.</a:t>
            </a:r>
            <a:endParaRPr lang="en-CA" sz="2800" u="sng" dirty="0" smtClean="0"/>
          </a:p>
          <a:p>
            <a:pPr>
              <a:buNone/>
            </a:pPr>
            <a:endParaRPr lang="en-US" dirty="0"/>
          </a:p>
        </p:txBody>
      </p:sp>
      <p:sp>
        <p:nvSpPr>
          <p:cNvPr id="6" name="Content Placeholder 5"/>
          <p:cNvSpPr>
            <a:spLocks noGrp="1"/>
          </p:cNvSpPr>
          <p:nvPr>
            <p:ph sz="half" idx="2"/>
          </p:nvPr>
        </p:nvSpPr>
        <p:spPr/>
        <p:txBody>
          <a:bodyPr>
            <a:normAutofit lnSpcReduction="10000"/>
          </a:bodyPr>
          <a:lstStyle/>
          <a:p>
            <a:endParaRPr lang="en-US"/>
          </a:p>
        </p:txBody>
      </p:sp>
      <p:pic>
        <p:nvPicPr>
          <p:cNvPr id="4" name="Picture 3" descr="Pangaea.jpg"/>
          <p:cNvPicPr>
            <a:picLocks noChangeAspect="1"/>
          </p:cNvPicPr>
          <p:nvPr/>
        </p:nvPicPr>
        <p:blipFill>
          <a:blip r:embed="rId2" cstate="print"/>
          <a:stretch>
            <a:fillRect/>
          </a:stretch>
        </p:blipFill>
        <p:spPr>
          <a:xfrm>
            <a:off x="4648200" y="1600200"/>
            <a:ext cx="4038600" cy="4572000"/>
          </a:xfrm>
          <a:prstGeom prst="rect">
            <a:avLst/>
          </a:prstGeom>
        </p:spPr>
      </p:pic>
      <p:pic>
        <p:nvPicPr>
          <p:cNvPr id="4098"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623706" y="6349594"/>
            <a:ext cx="520294" cy="50840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Pangea Progression</a:t>
            </a:r>
            <a:endParaRPr lang="en-US" dirty="0"/>
          </a:p>
        </p:txBody>
      </p:sp>
      <p:pic>
        <p:nvPicPr>
          <p:cNvPr id="7" name="Content Placeholder 6"/>
          <p:cNvPicPr>
            <a:picLocks noGrp="1" noChangeAspect="1"/>
          </p:cNvPicPr>
          <p:nvPr>
            <p:ph idx="1"/>
          </p:nvPr>
        </p:nvPicPr>
        <p:blipFill>
          <a:blip r:embed="rId2"/>
          <a:stretch>
            <a:fillRect/>
          </a:stretch>
        </p:blipFill>
        <p:spPr>
          <a:xfrm>
            <a:off x="1257300" y="1295400"/>
            <a:ext cx="6629400" cy="5388935"/>
          </a:xfrm>
          <a:prstGeom prst="rect">
            <a:avLst/>
          </a:prstGeom>
        </p:spPr>
      </p:pic>
      <p:sp>
        <p:nvSpPr>
          <p:cNvPr id="2" name="SMARTInkShape-7"/>
          <p:cNvSpPr/>
          <p:nvPr/>
        </p:nvSpPr>
        <p:spPr>
          <a:xfrm>
            <a:off x="2053828" y="2571750"/>
            <a:ext cx="89298" cy="133946"/>
          </a:xfrm>
          <a:custGeom>
            <a:avLst/>
            <a:gdLst/>
            <a:ahLst/>
            <a:cxnLst/>
            <a:rect l="0" t="0" r="0" b="0"/>
            <a:pathLst>
              <a:path w="89298" h="133946">
                <a:moveTo>
                  <a:pt x="0" y="0"/>
                </a:moveTo>
                <a:lnTo>
                  <a:pt x="33538" y="40605"/>
                </a:lnTo>
                <a:lnTo>
                  <a:pt x="47194" y="60496"/>
                </a:lnTo>
                <a:lnTo>
                  <a:pt x="89297" y="133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76310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 y="228600"/>
            <a:ext cx="3886200" cy="990600"/>
          </a:xfrm>
        </p:spPr>
        <p:txBody>
          <a:bodyPr>
            <a:normAutofit fontScale="92500" lnSpcReduction="10000"/>
          </a:bodyPr>
          <a:lstStyle/>
          <a:p>
            <a:pPr>
              <a:buNone/>
            </a:pPr>
            <a:r>
              <a:rPr lang="en-CA" dirty="0" smtClean="0"/>
              <a:t>	Scientists found evidence of continental drift to support their theory:</a:t>
            </a:r>
          </a:p>
          <a:p>
            <a:pPr>
              <a:buNone/>
            </a:pPr>
            <a:endParaRPr lang="en-CA" dirty="0"/>
          </a:p>
        </p:txBody>
      </p:sp>
      <p:sp>
        <p:nvSpPr>
          <p:cNvPr id="4" name="Content Placeholder 3"/>
          <p:cNvSpPr>
            <a:spLocks noGrp="1"/>
          </p:cNvSpPr>
          <p:nvPr>
            <p:ph sz="half" idx="2"/>
          </p:nvPr>
        </p:nvSpPr>
        <p:spPr>
          <a:xfrm>
            <a:off x="4376251" y="304800"/>
            <a:ext cx="3886200" cy="1828800"/>
          </a:xfrm>
        </p:spPr>
        <p:txBody>
          <a:bodyPr>
            <a:normAutofit fontScale="92500" lnSpcReduction="10000"/>
          </a:bodyPr>
          <a:lstStyle/>
          <a:p>
            <a:pPr>
              <a:buNone/>
            </a:pPr>
            <a:r>
              <a:rPr lang="en-US" dirty="0" smtClean="0"/>
              <a:t>1. The fit of the continental landmasses.</a:t>
            </a:r>
            <a:endParaRPr lang="en-CA" dirty="0" smtClean="0"/>
          </a:p>
          <a:p>
            <a:pPr>
              <a:buNone/>
            </a:pPr>
            <a:r>
              <a:rPr lang="en-US" dirty="0" smtClean="0"/>
              <a:t>2. Similar fossils in rocks on separate continents.</a:t>
            </a:r>
            <a:endParaRPr lang="en-CA" dirty="0" smtClean="0"/>
          </a:p>
          <a:p>
            <a:pPr>
              <a:buNone/>
            </a:pPr>
            <a:r>
              <a:rPr lang="en-CA" dirty="0" smtClean="0"/>
              <a:t>3. Fossils </a:t>
            </a:r>
            <a:r>
              <a:rPr lang="en-US" dirty="0" smtClean="0"/>
              <a:t>of sea animals found high in the Himalaya Mountains.</a:t>
            </a:r>
            <a:endParaRPr lang="en-CA" dirty="0"/>
          </a:p>
        </p:txBody>
      </p:sp>
      <p:pic>
        <p:nvPicPr>
          <p:cNvPr id="5" name="Picture 4" descr="pangaea.gif"/>
          <p:cNvPicPr>
            <a:picLocks noChangeAspect="1"/>
          </p:cNvPicPr>
          <p:nvPr/>
        </p:nvPicPr>
        <p:blipFill>
          <a:blip r:embed="rId2" cstate="print"/>
          <a:stretch>
            <a:fillRect/>
          </a:stretch>
        </p:blipFill>
        <p:spPr>
          <a:xfrm>
            <a:off x="293262" y="2133600"/>
            <a:ext cx="2819400" cy="2819400"/>
          </a:xfrm>
          <a:prstGeom prst="rect">
            <a:avLst/>
          </a:prstGeom>
        </p:spPr>
      </p:pic>
      <p:pic>
        <p:nvPicPr>
          <p:cNvPr id="3074" name="Picture 2" descr="C:\Documents and Settings\erin.mclaughlin\Local Settings\Temporary Internet Files\Content.IE5\4AUZZ600\MCNA02065_0000[1].wmf"/>
          <p:cNvPicPr>
            <a:picLocks noChangeAspect="1" noChangeArrowheads="1"/>
          </p:cNvPicPr>
          <p:nvPr/>
        </p:nvPicPr>
        <p:blipFill>
          <a:blip r:embed="rId3" cstate="print"/>
          <a:srcRect/>
          <a:stretch>
            <a:fillRect/>
          </a:stretch>
        </p:blipFill>
        <p:spPr bwMode="auto">
          <a:xfrm>
            <a:off x="8601075" y="6313488"/>
            <a:ext cx="520700" cy="508000"/>
          </a:xfrm>
          <a:prstGeom prst="rect">
            <a:avLst/>
          </a:prstGeom>
          <a:noFill/>
        </p:spPr>
      </p:pic>
      <p:pic>
        <p:nvPicPr>
          <p:cNvPr id="6" name="Picture 5"/>
          <p:cNvPicPr>
            <a:picLocks noChangeAspect="1"/>
          </p:cNvPicPr>
          <p:nvPr/>
        </p:nvPicPr>
        <p:blipFill>
          <a:blip r:embed="rId4"/>
          <a:stretch>
            <a:fillRect/>
          </a:stretch>
        </p:blipFill>
        <p:spPr>
          <a:xfrm>
            <a:off x="3222938" y="2204110"/>
            <a:ext cx="5661533" cy="4353719"/>
          </a:xfrm>
          <a:prstGeom prst="rect">
            <a:avLst/>
          </a:prstGeom>
        </p:spPr>
      </p:pic>
      <p:sp>
        <p:nvSpPr>
          <p:cNvPr id="2" name="Rectangle 1"/>
          <p:cNvSpPr/>
          <p:nvPr/>
        </p:nvSpPr>
        <p:spPr>
          <a:xfrm>
            <a:off x="156156" y="5555989"/>
            <a:ext cx="3120444" cy="461665"/>
          </a:xfrm>
          <a:prstGeom prst="rect">
            <a:avLst/>
          </a:prstGeom>
        </p:spPr>
        <p:txBody>
          <a:bodyPr wrap="square">
            <a:spAutoFit/>
          </a:bodyPr>
          <a:lstStyle/>
          <a:p>
            <a:r>
              <a:rPr lang="en-US" sz="1200" dirty="0">
                <a:hlinkClick r:id="rId5"/>
              </a:rPr>
              <a:t>https://</a:t>
            </a:r>
            <a:r>
              <a:rPr lang="en-US" sz="1200" dirty="0" smtClean="0">
                <a:hlinkClick r:id="rId5"/>
              </a:rPr>
              <a:t>www.explorelearning.com/index.cfm?method=cResource.dspDetail&amp;ResourceID=633</a:t>
            </a:r>
            <a:r>
              <a:rPr lang="en-US" sz="1200" dirty="0" smtClean="0"/>
              <a:t>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886700" cy="722160"/>
          </a:xfrm>
        </p:spPr>
        <p:txBody>
          <a:bodyPr/>
          <a:lstStyle/>
          <a:p>
            <a:r>
              <a:rPr lang="en-CA" dirty="0" smtClean="0"/>
              <a:t>Plate Tectonics</a:t>
            </a:r>
            <a:endParaRPr lang="en-CA" dirty="0"/>
          </a:p>
        </p:txBody>
      </p:sp>
      <p:sp>
        <p:nvSpPr>
          <p:cNvPr id="6" name="Content Placeholder 5"/>
          <p:cNvSpPr>
            <a:spLocks noGrp="1"/>
          </p:cNvSpPr>
          <p:nvPr>
            <p:ph sz="half" idx="1"/>
          </p:nvPr>
        </p:nvSpPr>
        <p:spPr>
          <a:xfrm>
            <a:off x="147486" y="1295400"/>
            <a:ext cx="2900514" cy="4881563"/>
          </a:xfrm>
        </p:spPr>
        <p:txBody>
          <a:bodyPr>
            <a:normAutofit lnSpcReduction="10000"/>
          </a:bodyPr>
          <a:lstStyle/>
          <a:p>
            <a:pPr>
              <a:spcBef>
                <a:spcPts val="7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The concept of Convection currents and plate movement is know as </a:t>
            </a:r>
            <a:r>
              <a:rPr lang="en-US" b="1" dirty="0" smtClean="0"/>
              <a:t>plate tectonics. </a:t>
            </a:r>
          </a:p>
          <a:p>
            <a:pPr>
              <a:spcBef>
                <a:spcPts val="7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Canada is located on the </a:t>
            </a:r>
            <a:r>
              <a:rPr lang="en-US" b="1" dirty="0" smtClean="0"/>
              <a:t>North American Plate.  </a:t>
            </a:r>
            <a:r>
              <a:rPr lang="en-US" dirty="0" smtClean="0"/>
              <a:t>It moves about 4 centimeters west every year.  </a:t>
            </a:r>
          </a:p>
          <a:p>
            <a:pPr>
              <a:spcBef>
                <a:spcPts val="7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When the Pacific plate moves northeasterly it creates a </a:t>
            </a:r>
            <a:r>
              <a:rPr lang="en-US" b="1" dirty="0" err="1" smtClean="0"/>
              <a:t>subduction</a:t>
            </a:r>
            <a:r>
              <a:rPr lang="en-US" b="1" dirty="0" smtClean="0"/>
              <a:t> zone</a:t>
            </a:r>
            <a:r>
              <a:rPr lang="en-US" dirty="0" smtClean="0"/>
              <a:t>.</a:t>
            </a:r>
          </a:p>
          <a:p>
            <a:pPr marL="339725" indent="-339725">
              <a:spcBef>
                <a:spcPts val="700"/>
              </a:spcBef>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dirty="0" smtClean="0"/>
          </a:p>
          <a:p>
            <a:pPr marL="339725" indent="-339725">
              <a:spcBef>
                <a:spcPts val="700"/>
              </a:spcBef>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a:t>
            </a:r>
            <a:endParaRPr lang="en-CA" dirty="0"/>
          </a:p>
        </p:txBody>
      </p:sp>
      <p:pic>
        <p:nvPicPr>
          <p:cNvPr id="8" name="Content Placeholder 7" descr="tectonic.gif"/>
          <p:cNvPicPr>
            <a:picLocks noGrp="1" noChangeAspect="1"/>
          </p:cNvPicPr>
          <p:nvPr>
            <p:ph sz="half" idx="2"/>
          </p:nvPr>
        </p:nvPicPr>
        <p:blipFill>
          <a:blip r:embed="rId2" cstate="print"/>
          <a:stretch>
            <a:fillRect/>
          </a:stretch>
        </p:blipFill>
        <p:spPr>
          <a:xfrm>
            <a:off x="3282706" y="1295400"/>
            <a:ext cx="5410200" cy="4530725"/>
          </a:xfrm>
        </p:spPr>
      </p:pic>
      <p:pic>
        <p:nvPicPr>
          <p:cNvPr id="2050"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467725" y="6207125"/>
            <a:ext cx="520700" cy="508000"/>
          </a:xfrm>
          <a:prstGeom prst="rect">
            <a:avLst/>
          </a:prstGeom>
          <a:noFill/>
        </p:spPr>
      </p:pic>
      <p:sp>
        <p:nvSpPr>
          <p:cNvPr id="2" name="SMARTInkShape-8"/>
          <p:cNvSpPr/>
          <p:nvPr/>
        </p:nvSpPr>
        <p:spPr>
          <a:xfrm>
            <a:off x="2741414" y="3599313"/>
            <a:ext cx="38436" cy="44001"/>
          </a:xfrm>
          <a:custGeom>
            <a:avLst/>
            <a:gdLst/>
            <a:ahLst/>
            <a:cxnLst/>
            <a:rect l="0" t="0" r="0" b="0"/>
            <a:pathLst>
              <a:path w="38436" h="44001">
                <a:moveTo>
                  <a:pt x="38435" y="0"/>
                </a:moveTo>
                <a:lnTo>
                  <a:pt x="0" y="44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8488" y="41744"/>
            <a:ext cx="7886700" cy="1325563"/>
          </a:xfrm>
        </p:spPr>
        <p:txBody>
          <a:bodyPr/>
          <a:lstStyle/>
          <a:p>
            <a:r>
              <a:rPr lang="en-US" dirty="0" smtClean="0"/>
              <a:t>Subduction zone</a:t>
            </a:r>
            <a:endParaRPr lang="en-US" dirty="0"/>
          </a:p>
        </p:txBody>
      </p:sp>
      <p:sp>
        <p:nvSpPr>
          <p:cNvPr id="6" name="Content Placeholder 5"/>
          <p:cNvSpPr>
            <a:spLocks noGrp="1"/>
          </p:cNvSpPr>
          <p:nvPr>
            <p:ph idx="1"/>
          </p:nvPr>
        </p:nvSpPr>
        <p:spPr>
          <a:xfrm>
            <a:off x="628650" y="914400"/>
            <a:ext cx="7886700" cy="4351338"/>
          </a:xfrm>
        </p:spPr>
        <p:txBody>
          <a:bodyPr/>
          <a:lstStyle/>
          <a:p>
            <a:pPr marL="739775" lvl="1" indent="-339725">
              <a:spcBef>
                <a:spcPts val="700"/>
              </a:spcBef>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when one plate slides beneath another creating volcanoes and earthquakes. </a:t>
            </a:r>
          </a:p>
          <a:p>
            <a:endParaRPr lang="en-US" dirty="0"/>
          </a:p>
        </p:txBody>
      </p:sp>
      <p:pic>
        <p:nvPicPr>
          <p:cNvPr id="4098" name="Picture 2" descr="http://www.geosci.usyd.edu.au/users/prey/ACSGT/EReports/eR.2003/GroupD/Report1/images/subduction.jpg"/>
          <p:cNvPicPr>
            <a:picLocks noChangeAspect="1" noChangeArrowheads="1"/>
          </p:cNvPicPr>
          <p:nvPr/>
        </p:nvPicPr>
        <p:blipFill>
          <a:blip r:embed="rId2" cstate="print"/>
          <a:srcRect/>
          <a:stretch>
            <a:fillRect/>
          </a:stretch>
        </p:blipFill>
        <p:spPr bwMode="auto">
          <a:xfrm>
            <a:off x="1104900" y="1585913"/>
            <a:ext cx="6934200" cy="4191000"/>
          </a:xfrm>
          <a:prstGeom prst="rect">
            <a:avLst/>
          </a:prstGeom>
          <a:noFill/>
        </p:spPr>
      </p:pic>
      <p:pic>
        <p:nvPicPr>
          <p:cNvPr id="4099" name="Picture 3" descr="C:\Documents and Settings\erin.mclaughlin\Local Settings\Temporary Internet Files\Content.IE5\4AUZZ600\MCNA02065_0000[1].wmf"/>
          <p:cNvPicPr>
            <a:picLocks noChangeAspect="1" noChangeArrowheads="1"/>
          </p:cNvPicPr>
          <p:nvPr/>
        </p:nvPicPr>
        <p:blipFill>
          <a:blip r:embed="rId3" cstate="print"/>
          <a:srcRect/>
          <a:stretch>
            <a:fillRect/>
          </a:stretch>
        </p:blipFill>
        <p:spPr bwMode="auto">
          <a:xfrm>
            <a:off x="8485188" y="6288088"/>
            <a:ext cx="520700" cy="508000"/>
          </a:xfrm>
          <a:prstGeom prst="rect">
            <a:avLst/>
          </a:prstGeom>
          <a:noFill/>
        </p:spPr>
      </p:pic>
      <p:sp>
        <p:nvSpPr>
          <p:cNvPr id="2" name="Rectangle 1"/>
          <p:cNvSpPr/>
          <p:nvPr/>
        </p:nvSpPr>
        <p:spPr>
          <a:xfrm>
            <a:off x="1104900" y="5895757"/>
            <a:ext cx="7410450" cy="369332"/>
          </a:xfrm>
          <a:prstGeom prst="rect">
            <a:avLst/>
          </a:prstGeom>
        </p:spPr>
        <p:txBody>
          <a:bodyPr wrap="square">
            <a:spAutoFit/>
          </a:bodyPr>
          <a:lstStyle/>
          <a:p>
            <a:r>
              <a:rPr lang="en-US" dirty="0">
                <a:hlinkClick r:id="rId4"/>
              </a:rPr>
              <a:t>https://</a:t>
            </a:r>
            <a:r>
              <a:rPr lang="en-US" dirty="0" smtClean="0">
                <a:hlinkClick r:id="rId4"/>
              </a:rPr>
              <a:t>www.youtube.com/watch?v=1-HwPR_4mP4</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“Ring of Fire”</a:t>
            </a:r>
            <a:endParaRPr lang="en-CA" dirty="0"/>
          </a:p>
        </p:txBody>
      </p:sp>
      <p:pic>
        <p:nvPicPr>
          <p:cNvPr id="8" name="Content Placeholder 7" descr="ringfire.jpg"/>
          <p:cNvPicPr>
            <a:picLocks noGrp="1" noChangeAspect="1"/>
          </p:cNvPicPr>
          <p:nvPr>
            <p:ph sz="half" idx="1"/>
          </p:nvPr>
        </p:nvPicPr>
        <p:blipFill>
          <a:blip r:embed="rId2" cstate="print"/>
          <a:stretch>
            <a:fillRect/>
          </a:stretch>
        </p:blipFill>
        <p:spPr>
          <a:xfrm>
            <a:off x="457200" y="1600200"/>
            <a:ext cx="4038600" cy="4267200"/>
          </a:xfrm>
        </p:spPr>
      </p:pic>
      <p:sp>
        <p:nvSpPr>
          <p:cNvPr id="7" name="Content Placeholder 6"/>
          <p:cNvSpPr>
            <a:spLocks noGrp="1"/>
          </p:cNvSpPr>
          <p:nvPr>
            <p:ph sz="half" idx="2"/>
          </p:nvPr>
        </p:nvSpPr>
        <p:spPr>
          <a:xfrm>
            <a:off x="4648200" y="1600200"/>
            <a:ext cx="4191000" cy="4525963"/>
          </a:xfrm>
        </p:spPr>
        <p:txBody>
          <a:bodyPr>
            <a:normAutofit/>
          </a:bodyPr>
          <a:lstStyle/>
          <a:p>
            <a:pPr>
              <a:lnSpc>
                <a:spcPct val="90000"/>
              </a:lnSpc>
              <a:spcBef>
                <a:spcPts val="500"/>
              </a:spcBef>
              <a:buNone/>
            </a:pPr>
            <a:r>
              <a:rPr lang="en-US" dirty="0" smtClean="0"/>
              <a:t>	The zone around the Pacific Ocean is called the “Pacific Ring of Fire.”</a:t>
            </a:r>
          </a:p>
          <a:p>
            <a:pPr>
              <a:lnSpc>
                <a:spcPct val="90000"/>
              </a:lnSpc>
              <a:spcBef>
                <a:spcPts val="500"/>
              </a:spcBef>
              <a:buFont typeface="Arial" charset="0"/>
              <a:buChar char="•"/>
            </a:pPr>
            <a:endParaRPr lang="en-US" dirty="0" smtClean="0"/>
          </a:p>
          <a:p>
            <a:pPr>
              <a:lnSpc>
                <a:spcPct val="90000"/>
              </a:lnSpc>
              <a:spcBef>
                <a:spcPts val="500"/>
              </a:spcBef>
              <a:buNone/>
            </a:pPr>
            <a:r>
              <a:rPr lang="en-US" dirty="0" smtClean="0"/>
              <a:t>	More than half of the world’s active volcanoes above sea level are found in this zone.</a:t>
            </a:r>
          </a:p>
          <a:p>
            <a:pPr>
              <a:lnSpc>
                <a:spcPct val="90000"/>
              </a:lnSpc>
              <a:spcBef>
                <a:spcPts val="500"/>
              </a:spcBef>
              <a:buNone/>
            </a:pPr>
            <a:endParaRPr lang="en-US" dirty="0" smtClean="0"/>
          </a:p>
          <a:p>
            <a:pPr>
              <a:lnSpc>
                <a:spcPct val="90000"/>
              </a:lnSpc>
              <a:spcBef>
                <a:spcPts val="500"/>
              </a:spcBef>
              <a:buNone/>
            </a:pPr>
            <a:r>
              <a:rPr lang="en-US" dirty="0" smtClean="0"/>
              <a:t>	The scary part is that the same area has some of the most densely populated regions on the planet!</a:t>
            </a:r>
          </a:p>
          <a:p>
            <a:endParaRPr lang="en-CA" dirty="0"/>
          </a:p>
        </p:txBody>
      </p:sp>
      <p:pic>
        <p:nvPicPr>
          <p:cNvPr id="3074"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497888" y="6227763"/>
            <a:ext cx="520700" cy="50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143000"/>
            <a:ext cx="2724150" cy="4351338"/>
          </a:xfrm>
        </p:spPr>
        <p:txBody>
          <a:bodyPr>
            <a:normAutofit/>
          </a:bodyPr>
          <a:lstStyle/>
          <a:p>
            <a:pPr marL="339725" indent="-33972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1/5 of Canada's thousand or so earthquakes happen in British Columbia.</a:t>
            </a:r>
          </a:p>
          <a:p>
            <a:pPr marL="339725" indent="-33972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a:t>
            </a:r>
          </a:p>
          <a:p>
            <a:pPr marL="339725" indent="-33972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dirty="0" smtClean="0"/>
              <a:t>	Movements of the plates also means that the distance between the Atlantic provinces and Western Europe is increasing every year. </a:t>
            </a:r>
          </a:p>
          <a:p>
            <a:endParaRPr lang="en-CA" dirty="0"/>
          </a:p>
        </p:txBody>
      </p:sp>
      <p:pic>
        <p:nvPicPr>
          <p:cNvPr id="6" name="Content Placeholder 5" descr="atlantic-ocean.jpg"/>
          <p:cNvPicPr>
            <a:picLocks noGrp="1" noChangeAspect="1"/>
          </p:cNvPicPr>
          <p:nvPr>
            <p:ph sz="half" idx="2"/>
          </p:nvPr>
        </p:nvPicPr>
        <p:blipFill>
          <a:blip r:embed="rId2" cstate="print"/>
          <a:stretch>
            <a:fillRect/>
          </a:stretch>
        </p:blipFill>
        <p:spPr>
          <a:xfrm>
            <a:off x="4130358" y="1143000"/>
            <a:ext cx="4438650" cy="4533106"/>
          </a:xfrm>
        </p:spPr>
      </p:pic>
      <p:pic>
        <p:nvPicPr>
          <p:cNvPr id="4098"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599488" y="6278563"/>
            <a:ext cx="520700" cy="50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 Read Textbook Pgs. 21-22 and answer these questions</a:t>
            </a:r>
            <a:endParaRPr lang="en-CA" dirty="0"/>
          </a:p>
        </p:txBody>
      </p:sp>
      <p:sp>
        <p:nvSpPr>
          <p:cNvPr id="3" name="Content Placeholder 2"/>
          <p:cNvSpPr>
            <a:spLocks noGrp="1"/>
          </p:cNvSpPr>
          <p:nvPr>
            <p:ph sz="half" idx="1"/>
          </p:nvPr>
        </p:nvSpPr>
        <p:spPr>
          <a:xfrm>
            <a:off x="533400" y="1825624"/>
            <a:ext cx="2667000" cy="4651375"/>
          </a:xfrm>
        </p:spPr>
        <p:txBody>
          <a:bodyPr>
            <a:normAutofit lnSpcReduction="10000"/>
          </a:bodyPr>
          <a:lstStyle/>
          <a:p>
            <a:pPr marL="514350" indent="-514350">
              <a:buAutoNum type="arabicPeriod"/>
            </a:pPr>
            <a:r>
              <a:rPr lang="en-CA" dirty="0" smtClean="0"/>
              <a:t>List the layers of the earth from the centre to the atmosphere, and indicate whether they are liquid, solid or gas.</a:t>
            </a:r>
          </a:p>
          <a:p>
            <a:pPr marL="514350" indent="-514350">
              <a:buAutoNum type="arabicPeriod"/>
            </a:pPr>
            <a:r>
              <a:rPr lang="en-CA" dirty="0" smtClean="0"/>
              <a:t>What is the reason for the nickname “Pacific Ring of Fire?”</a:t>
            </a:r>
          </a:p>
          <a:p>
            <a:pPr marL="514350" indent="-514350">
              <a:buAutoNum type="arabicPeriod"/>
            </a:pPr>
            <a:r>
              <a:rPr lang="en-CA" dirty="0" smtClean="0"/>
              <a:t>Explain why Eastern Canada experiences relatively few major earthquakes.</a:t>
            </a:r>
            <a:endParaRPr lang="en-CA" dirty="0"/>
          </a:p>
        </p:txBody>
      </p:sp>
      <p:pic>
        <p:nvPicPr>
          <p:cNvPr id="5" name="Content Placeholder 7" descr="tectonic.gif"/>
          <p:cNvPicPr>
            <a:picLocks noGrp="1" noChangeAspect="1"/>
          </p:cNvPicPr>
          <p:nvPr>
            <p:ph sz="half" idx="2"/>
          </p:nvPr>
        </p:nvPicPr>
        <p:blipFill>
          <a:blip r:embed="rId2" cstate="print"/>
          <a:stretch>
            <a:fillRect/>
          </a:stretch>
        </p:blipFill>
        <p:spPr>
          <a:xfrm>
            <a:off x="3048000" y="1688105"/>
            <a:ext cx="5467350" cy="379829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533400"/>
            <a:ext cx="7915275" cy="5941848"/>
          </a:xfrm>
          <a:prstGeom prst="rect">
            <a:avLst/>
          </a:prstGeom>
        </p:spPr>
      </p:pic>
    </p:spTree>
    <p:extLst>
      <p:ext uri="{BB962C8B-B14F-4D97-AF65-F5344CB8AC3E}">
        <p14:creationId xmlns:p14="http://schemas.microsoft.com/office/powerpoint/2010/main" val="4276202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26550"/>
            <a:ext cx="8508167" cy="5069450"/>
          </a:xfrm>
          <a:prstGeom prst="rect">
            <a:avLst/>
          </a:prstGeom>
        </p:spPr>
      </p:pic>
    </p:spTree>
    <p:extLst>
      <p:ext uri="{BB962C8B-B14F-4D97-AF65-F5344CB8AC3E}">
        <p14:creationId xmlns:p14="http://schemas.microsoft.com/office/powerpoint/2010/main" val="4145154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Landforms</a:t>
            </a:r>
            <a:endParaRPr lang="en-CA" dirty="0"/>
          </a:p>
        </p:txBody>
      </p:sp>
      <p:sp>
        <p:nvSpPr>
          <p:cNvPr id="6" name="Text Placeholder 5"/>
          <p:cNvSpPr>
            <a:spLocks noGrp="1"/>
          </p:cNvSpPr>
          <p:nvPr>
            <p:ph type="body" idx="1"/>
          </p:nvPr>
        </p:nvSpPr>
        <p:spPr/>
        <p:txBody>
          <a:bodyPr/>
          <a:lstStyle/>
          <a:p>
            <a:r>
              <a:rPr lang="en-CA" dirty="0" smtClean="0"/>
              <a:t>READ Page 23 to 26</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0" y="1004888"/>
            <a:ext cx="8228616" cy="4786312"/>
          </a:xfrm>
          <a:prstGeom prst="rect">
            <a:avLst/>
          </a:prstGeom>
        </p:spPr>
      </p:pic>
      <p:sp>
        <p:nvSpPr>
          <p:cNvPr id="5" name="SMARTInkShape-1043"/>
          <p:cNvSpPr/>
          <p:nvPr>
            <p:custDataLst>
              <p:tags r:id="rId1"/>
            </p:custDataLst>
          </p:nvPr>
        </p:nvSpPr>
        <p:spPr>
          <a:xfrm>
            <a:off x="4259461" y="2723555"/>
            <a:ext cx="26790" cy="35719"/>
          </a:xfrm>
          <a:custGeom>
            <a:avLst/>
            <a:gdLst/>
            <a:ahLst/>
            <a:cxnLst/>
            <a:rect l="0" t="0" r="0" b="0"/>
            <a:pathLst>
              <a:path w="26790" h="35719">
                <a:moveTo>
                  <a:pt x="26789" y="0"/>
                </a:moveTo>
                <a:lnTo>
                  <a:pt x="26789" y="0"/>
                </a:lnTo>
                <a:lnTo>
                  <a:pt x="19660" y="8121"/>
                </a:lnTo>
                <a:lnTo>
                  <a:pt x="0" y="35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268523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Landforms or Topography</a:t>
            </a:r>
            <a:endParaRPr lang="en-CA" dirty="0"/>
          </a:p>
        </p:txBody>
      </p:sp>
      <p:sp>
        <p:nvSpPr>
          <p:cNvPr id="6" name="Content Placeholder 5"/>
          <p:cNvSpPr>
            <a:spLocks noGrp="1"/>
          </p:cNvSpPr>
          <p:nvPr>
            <p:ph idx="1"/>
          </p:nvPr>
        </p:nvSpPr>
        <p:spPr/>
        <p:txBody>
          <a:bodyPr>
            <a:normAutofit/>
          </a:bodyPr>
          <a:lstStyle/>
          <a:p>
            <a:pPr marL="739775" lvl="1" indent="-339725">
              <a:lnSpc>
                <a:spcPct val="90000"/>
              </a:lnSpc>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400" dirty="0" smtClean="0"/>
              <a:t>natural features of the land’s surface (topographic maps)</a:t>
            </a:r>
          </a:p>
          <a:p>
            <a:pPr marL="1139825" lvl="2" indent="-339725">
              <a:lnSpc>
                <a:spcPct val="90000"/>
              </a:lnSpc>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1800" dirty="0" smtClean="0"/>
              <a:t>Hills, valleys, rivers, lakes, oceans, etc.</a:t>
            </a:r>
          </a:p>
          <a:p>
            <a:pPr marL="339725" indent="-339725">
              <a:lnSpc>
                <a:spcPct val="90000"/>
              </a:lnSpc>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dirty="0" smtClean="0"/>
          </a:p>
          <a:p>
            <a:endParaRPr lang="en-CA" dirty="0"/>
          </a:p>
        </p:txBody>
      </p:sp>
      <p:pic>
        <p:nvPicPr>
          <p:cNvPr id="4" name="Picture 3" descr="landforms.jpg"/>
          <p:cNvPicPr>
            <a:picLocks noChangeAspect="1"/>
          </p:cNvPicPr>
          <p:nvPr/>
        </p:nvPicPr>
        <p:blipFill>
          <a:blip r:embed="rId2" cstate="print"/>
          <a:stretch>
            <a:fillRect/>
          </a:stretch>
        </p:blipFill>
        <p:spPr>
          <a:xfrm>
            <a:off x="1828800" y="2895600"/>
            <a:ext cx="5181600" cy="3799840"/>
          </a:xfrm>
          <a:prstGeom prst="rect">
            <a:avLst/>
          </a:prstGeom>
          <a:ln>
            <a:noFill/>
          </a:ln>
          <a:effectLst>
            <a:softEdge rad="112500"/>
          </a:effectLst>
        </p:spPr>
      </p:pic>
      <p:pic>
        <p:nvPicPr>
          <p:cNvPr id="16385" name="Picture 1"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416925" y="6269038"/>
            <a:ext cx="520700" cy="50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Landscape</a:t>
            </a:r>
            <a:endParaRPr lang="en-CA" dirty="0"/>
          </a:p>
        </p:txBody>
      </p:sp>
      <p:sp>
        <p:nvSpPr>
          <p:cNvPr id="3" name="Content Placeholder 2"/>
          <p:cNvSpPr>
            <a:spLocks noGrp="1"/>
          </p:cNvSpPr>
          <p:nvPr>
            <p:ph sz="half" idx="1"/>
          </p:nvPr>
        </p:nvSpPr>
        <p:spPr/>
        <p:txBody>
          <a:bodyPr>
            <a:normAutofit/>
          </a:bodyPr>
          <a:lstStyle/>
          <a:p>
            <a:pPr marL="339725" indent="-339725">
              <a:lnSpc>
                <a:spcPct val="90000"/>
              </a:lnSpc>
              <a:buFont typeface="Wingdings"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400" dirty="0" smtClean="0"/>
              <a:t>Made up of an area’s landforms</a:t>
            </a:r>
            <a:r>
              <a:rPr lang="en-US" sz="2400" dirty="0"/>
              <a:t> </a:t>
            </a:r>
            <a:r>
              <a:rPr lang="en-US" sz="2400" dirty="0" smtClean="0"/>
              <a:t>and includes vegetation, water, ice, rock, human and animal activity.</a:t>
            </a:r>
          </a:p>
          <a:p>
            <a:pPr marL="339725" indent="-339725">
              <a:lnSpc>
                <a:spcPct val="90000"/>
              </a:lnSpc>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smtClean="0"/>
          </a:p>
          <a:p>
            <a:pPr>
              <a:buFont typeface="Wingdings" pitchFamily="2" charset="2"/>
              <a:buChar char="Ø"/>
            </a:pPr>
            <a:r>
              <a:rPr lang="en-CA" sz="2400" dirty="0" smtClean="0"/>
              <a:t>Landscape effects how we live:</a:t>
            </a:r>
          </a:p>
          <a:p>
            <a:pPr lvl="1">
              <a:buNone/>
            </a:pPr>
            <a:r>
              <a:rPr lang="en-CA" sz="2000" dirty="0" smtClean="0"/>
              <a:t>	Food, travel, communication, business, etc.</a:t>
            </a:r>
          </a:p>
        </p:txBody>
      </p:sp>
      <p:pic>
        <p:nvPicPr>
          <p:cNvPr id="5" name="Content Placeholder 4" descr="la.jpg"/>
          <p:cNvPicPr>
            <a:picLocks noGrp="1" noChangeAspect="1"/>
          </p:cNvPicPr>
          <p:nvPr>
            <p:ph sz="half" idx="2"/>
          </p:nvPr>
        </p:nvPicPr>
        <p:blipFill>
          <a:blip r:embed="rId2" cstate="print"/>
          <a:stretch>
            <a:fillRect/>
          </a:stretch>
        </p:blipFill>
        <p:spPr>
          <a:xfrm>
            <a:off x="4793116" y="1676399"/>
            <a:ext cx="3588884" cy="4187031"/>
          </a:xfrm>
          <a:prstGeom prst="rect">
            <a:avLst/>
          </a:prstGeom>
          <a:ln>
            <a:noFill/>
          </a:ln>
          <a:effectLst>
            <a:softEdge rad="112500"/>
          </a:effectLst>
        </p:spPr>
      </p:pic>
      <p:pic>
        <p:nvPicPr>
          <p:cNvPr id="15361" name="Picture 1"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578850" y="6218238"/>
            <a:ext cx="520700" cy="50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There are two types of Landscape:</a:t>
            </a:r>
            <a:br>
              <a:rPr lang="en-US" sz="3600" dirty="0"/>
            </a:br>
            <a:endParaRPr lang="en-CA" dirty="0"/>
          </a:p>
        </p:txBody>
      </p:sp>
      <p:sp>
        <p:nvSpPr>
          <p:cNvPr id="6" name="Content Placeholder 5"/>
          <p:cNvSpPr>
            <a:spLocks noGrp="1"/>
          </p:cNvSpPr>
          <p:nvPr>
            <p:ph idx="1"/>
          </p:nvPr>
        </p:nvSpPr>
        <p:spPr>
          <a:xfrm>
            <a:off x="628650" y="1825625"/>
            <a:ext cx="2495550" cy="4351338"/>
          </a:xfrm>
        </p:spPr>
        <p:txBody>
          <a:bodyPr>
            <a:normAutofit/>
          </a:bodyPr>
          <a:lstStyle/>
          <a:p>
            <a:pPr marL="739775" lvl="1" indent="-282575" algn="ctr">
              <a:lnSpc>
                <a:spcPct val="90000"/>
              </a:lnSpc>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smtClean="0"/>
          </a:p>
          <a:p>
            <a:pPr marL="739775" lvl="1" indent="-28257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400" dirty="0"/>
              <a:t>1. </a:t>
            </a:r>
            <a:r>
              <a:rPr lang="en-US" sz="2400" i="1" dirty="0"/>
              <a:t>Urban </a:t>
            </a:r>
            <a:r>
              <a:rPr lang="en-US" sz="2400" dirty="0"/>
              <a:t>landscape </a:t>
            </a:r>
            <a:r>
              <a:rPr lang="en-US" sz="2400" dirty="0" smtClean="0"/>
              <a:t> </a:t>
            </a:r>
            <a:r>
              <a:rPr lang="en-US" sz="2400" b="1" dirty="0"/>
              <a:t>city</a:t>
            </a:r>
          </a:p>
          <a:p>
            <a:pPr marL="739775" lvl="1" indent="-28257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smtClean="0"/>
          </a:p>
          <a:p>
            <a:pPr marL="739775" lvl="1" indent="-28257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a:p>
          <a:p>
            <a:pPr marL="739775" lvl="1" indent="-28257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smtClean="0"/>
          </a:p>
          <a:p>
            <a:pPr marL="739775" lvl="1" indent="-28257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a:p>
          <a:p>
            <a:pPr marL="739775" lvl="1" indent="-282575">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400" dirty="0" smtClean="0"/>
              <a:t>2</a:t>
            </a:r>
            <a:r>
              <a:rPr lang="en-US" sz="2400" dirty="0"/>
              <a:t>. </a:t>
            </a:r>
            <a:r>
              <a:rPr lang="en-US" sz="2400" i="1" dirty="0" smtClean="0"/>
              <a:t>Rural</a:t>
            </a:r>
            <a:r>
              <a:rPr lang="en-US" sz="2400" dirty="0" smtClean="0"/>
              <a:t> </a:t>
            </a:r>
            <a:r>
              <a:rPr lang="en-US" sz="2400" dirty="0"/>
              <a:t>landscape </a:t>
            </a:r>
            <a:r>
              <a:rPr lang="en-US" sz="2400" dirty="0" smtClean="0"/>
              <a:t> </a:t>
            </a:r>
            <a:r>
              <a:rPr lang="en-US" sz="2400" b="1" dirty="0"/>
              <a:t>country</a:t>
            </a:r>
            <a:endParaRPr lang="en-CA" sz="2400" b="1" dirty="0"/>
          </a:p>
          <a:p>
            <a:pPr marL="739775" lvl="1" indent="-282575">
              <a:lnSpc>
                <a:spcPct val="90000"/>
              </a:lnSpc>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US" sz="2400" dirty="0" smtClean="0"/>
          </a:p>
        </p:txBody>
      </p:sp>
      <p:pic>
        <p:nvPicPr>
          <p:cNvPr id="53250" name="Picture 2" descr="C:\Users\Erin\AppData\Local\Microsoft\Windows\Temporary Internet Files\Content.IE5\7O0OQ1MI\MCNA02065_0000[1].wmf"/>
          <p:cNvPicPr>
            <a:picLocks noChangeAspect="1" noChangeArrowheads="1"/>
          </p:cNvPicPr>
          <p:nvPr/>
        </p:nvPicPr>
        <p:blipFill>
          <a:blip r:embed="rId2" cstate="print"/>
          <a:srcRect/>
          <a:stretch>
            <a:fillRect/>
          </a:stretch>
        </p:blipFill>
        <p:spPr bwMode="auto">
          <a:xfrm>
            <a:off x="8629650" y="6197600"/>
            <a:ext cx="520700" cy="508000"/>
          </a:xfrm>
          <a:prstGeom prst="rect">
            <a:avLst/>
          </a:prstGeom>
          <a:noFill/>
        </p:spPr>
      </p:pic>
      <p:pic>
        <p:nvPicPr>
          <p:cNvPr id="2" name="Picture 1"/>
          <p:cNvPicPr>
            <a:picLocks noChangeAspect="1"/>
          </p:cNvPicPr>
          <p:nvPr/>
        </p:nvPicPr>
        <p:blipFill>
          <a:blip r:embed="rId3"/>
          <a:stretch>
            <a:fillRect/>
          </a:stretch>
        </p:blipFill>
        <p:spPr>
          <a:xfrm>
            <a:off x="3537780" y="1825625"/>
            <a:ext cx="4539420" cy="2111037"/>
          </a:xfrm>
          <a:prstGeom prst="rect">
            <a:avLst/>
          </a:prstGeom>
        </p:spPr>
      </p:pic>
      <p:pic>
        <p:nvPicPr>
          <p:cNvPr id="3" name="Picture 2"/>
          <p:cNvPicPr>
            <a:picLocks noChangeAspect="1"/>
          </p:cNvPicPr>
          <p:nvPr/>
        </p:nvPicPr>
        <p:blipFill>
          <a:blip r:embed="rId4"/>
          <a:stretch>
            <a:fillRect/>
          </a:stretch>
        </p:blipFill>
        <p:spPr>
          <a:xfrm>
            <a:off x="3537781" y="4406716"/>
            <a:ext cx="4539420" cy="1770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78" y="816429"/>
            <a:ext cx="4825248" cy="777874"/>
          </a:xfrm>
        </p:spPr>
        <p:txBody>
          <a:bodyPr>
            <a:normAutofit/>
          </a:bodyPr>
          <a:lstStyle/>
          <a:p>
            <a:r>
              <a:rPr lang="en-CA" dirty="0" smtClean="0"/>
              <a:t>How are Landforms Built?</a:t>
            </a:r>
            <a:endParaRPr lang="en-CA" sz="2800" dirty="0"/>
          </a:p>
        </p:txBody>
      </p:sp>
      <p:sp>
        <p:nvSpPr>
          <p:cNvPr id="3" name="Content Placeholder 2"/>
          <p:cNvSpPr>
            <a:spLocks noGrp="1"/>
          </p:cNvSpPr>
          <p:nvPr>
            <p:ph sz="half" idx="1"/>
          </p:nvPr>
        </p:nvSpPr>
        <p:spPr/>
        <p:txBody>
          <a:bodyPr>
            <a:normAutofit/>
          </a:bodyPr>
          <a:lstStyle/>
          <a:p>
            <a:r>
              <a:rPr lang="en-CA" sz="2400" dirty="0" smtClean="0"/>
              <a:t>Building up forces of </a:t>
            </a:r>
            <a:r>
              <a:rPr lang="en-CA" sz="2400" b="1" i="1" dirty="0" smtClean="0"/>
              <a:t>mountain building</a:t>
            </a:r>
          </a:p>
          <a:p>
            <a:r>
              <a:rPr lang="en-CA" sz="2400" dirty="0" smtClean="0"/>
              <a:t>Wearing down forces of </a:t>
            </a:r>
            <a:r>
              <a:rPr lang="en-CA" sz="2400" b="1" i="1" dirty="0" smtClean="0"/>
              <a:t>weathering</a:t>
            </a:r>
          </a:p>
          <a:p>
            <a:r>
              <a:rPr lang="en-CA" sz="2400" dirty="0" smtClean="0"/>
              <a:t>Wearing down forces of </a:t>
            </a:r>
            <a:r>
              <a:rPr lang="en-CA" sz="2400" b="1" i="1" dirty="0" smtClean="0"/>
              <a:t>erosion</a:t>
            </a:r>
          </a:p>
          <a:p>
            <a:r>
              <a:rPr lang="en-CA" sz="2400" dirty="0" smtClean="0"/>
              <a:t>Building up forces of </a:t>
            </a:r>
            <a:r>
              <a:rPr lang="en-CA" sz="2400" b="1" i="1" dirty="0" smtClean="0"/>
              <a:t>deposition</a:t>
            </a:r>
          </a:p>
        </p:txBody>
      </p:sp>
      <p:pic>
        <p:nvPicPr>
          <p:cNvPr id="11265" name="Picture 1" descr="C:\Users\Erin\AppData\Local\Microsoft\Windows\Temporary Internet Files\Content.IE5\7O0OQ1MI\MCNA02065_0000[1].wmf"/>
          <p:cNvPicPr>
            <a:picLocks noChangeAspect="1" noChangeArrowheads="1"/>
          </p:cNvPicPr>
          <p:nvPr/>
        </p:nvPicPr>
        <p:blipFill>
          <a:blip r:embed="rId2" cstate="print"/>
          <a:srcRect/>
          <a:stretch>
            <a:fillRect/>
          </a:stretch>
        </p:blipFill>
        <p:spPr bwMode="auto">
          <a:xfrm>
            <a:off x="8528050" y="6269038"/>
            <a:ext cx="520700" cy="508000"/>
          </a:xfrm>
          <a:prstGeom prst="rect">
            <a:avLst/>
          </a:prstGeom>
          <a:noFill/>
        </p:spPr>
      </p:pic>
      <p:pic>
        <p:nvPicPr>
          <p:cNvPr id="5" name="Picture 4"/>
          <p:cNvPicPr>
            <a:picLocks noChangeAspect="1"/>
          </p:cNvPicPr>
          <p:nvPr/>
        </p:nvPicPr>
        <p:blipFill>
          <a:blip r:embed="rId3"/>
          <a:stretch>
            <a:fillRect/>
          </a:stretch>
        </p:blipFill>
        <p:spPr>
          <a:xfrm>
            <a:off x="5146495" y="838200"/>
            <a:ext cx="3381555" cy="1600200"/>
          </a:xfrm>
          <a:prstGeom prst="rect">
            <a:avLst/>
          </a:prstGeom>
        </p:spPr>
      </p:pic>
      <p:pic>
        <p:nvPicPr>
          <p:cNvPr id="6" name="Picture 5"/>
          <p:cNvPicPr>
            <a:picLocks noChangeAspect="1"/>
          </p:cNvPicPr>
          <p:nvPr/>
        </p:nvPicPr>
        <p:blipFill>
          <a:blip r:embed="rId4"/>
          <a:stretch>
            <a:fillRect/>
          </a:stretch>
        </p:blipFill>
        <p:spPr>
          <a:xfrm>
            <a:off x="5019673" y="2523773"/>
            <a:ext cx="4029075" cy="1927636"/>
          </a:xfrm>
          <a:prstGeom prst="rect">
            <a:avLst/>
          </a:prstGeom>
        </p:spPr>
      </p:pic>
      <p:pic>
        <p:nvPicPr>
          <p:cNvPr id="7" name="Picture 6"/>
          <p:cNvPicPr>
            <a:picLocks noChangeAspect="1"/>
          </p:cNvPicPr>
          <p:nvPr/>
        </p:nvPicPr>
        <p:blipFill>
          <a:blip r:embed="rId5"/>
          <a:stretch>
            <a:fillRect/>
          </a:stretch>
        </p:blipFill>
        <p:spPr>
          <a:xfrm>
            <a:off x="5453898" y="4536782"/>
            <a:ext cx="3160627" cy="22359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375" y="533400"/>
            <a:ext cx="3619500" cy="755651"/>
          </a:xfrm>
        </p:spPr>
        <p:txBody>
          <a:bodyPr>
            <a:normAutofit fontScale="90000"/>
          </a:bodyPr>
          <a:lstStyle/>
          <a:p>
            <a:r>
              <a:rPr lang="en-CA" dirty="0"/>
              <a:t>Mountain Building</a:t>
            </a:r>
            <a:br>
              <a:rPr lang="en-CA" dirty="0"/>
            </a:br>
            <a:r>
              <a:rPr lang="en-CA" sz="1400" dirty="0">
                <a:hlinkClick r:id="rId2"/>
              </a:rPr>
              <a:t>https://</a:t>
            </a:r>
            <a:r>
              <a:rPr lang="en-CA" sz="1400" dirty="0" smtClean="0">
                <a:hlinkClick r:id="rId2"/>
              </a:rPr>
              <a:t>www.youtube.com/watch?v=loFxYSHxTf0</a:t>
            </a:r>
            <a:r>
              <a:rPr lang="en-CA" sz="1400" dirty="0" smtClean="0"/>
              <a:t> </a:t>
            </a:r>
            <a:endParaRPr lang="en-CA" dirty="0"/>
          </a:p>
        </p:txBody>
      </p:sp>
      <p:sp>
        <p:nvSpPr>
          <p:cNvPr id="3" name="Content Placeholder 2"/>
          <p:cNvSpPr>
            <a:spLocks noGrp="1"/>
          </p:cNvSpPr>
          <p:nvPr>
            <p:ph sz="half" idx="1"/>
          </p:nvPr>
        </p:nvSpPr>
        <p:spPr>
          <a:xfrm>
            <a:off x="651725" y="1462451"/>
            <a:ext cx="3352800" cy="4654549"/>
          </a:xfrm>
        </p:spPr>
        <p:txBody>
          <a:bodyPr/>
          <a:lstStyle/>
          <a:p>
            <a:pPr>
              <a:buFont typeface="Wingdings" panose="05000000000000000000" pitchFamily="2" charset="2"/>
              <a:buChar char="Ø"/>
            </a:pPr>
            <a:r>
              <a:rPr lang="en-CA" dirty="0" smtClean="0"/>
              <a:t>Folding- the bending of many layers of rock. Often due to plates converging.</a:t>
            </a:r>
          </a:p>
          <a:p>
            <a:pPr>
              <a:buNone/>
            </a:pPr>
            <a:endParaRPr lang="en-CA" dirty="0" smtClean="0"/>
          </a:p>
          <a:p>
            <a:pPr>
              <a:buFont typeface="Wingdings" panose="05000000000000000000" pitchFamily="2" charset="2"/>
              <a:buChar char="Ø"/>
            </a:pPr>
            <a:r>
              <a:rPr lang="en-CA" dirty="0" smtClean="0"/>
              <a:t>Faulting- the pulling apart of plates causes rock to drop leaving a block mountain. Often due to plates spreading apart.</a:t>
            </a:r>
          </a:p>
          <a:p>
            <a:pPr marL="0" indent="0">
              <a:buNone/>
            </a:pPr>
            <a:endParaRPr lang="en-CA" dirty="0" smtClean="0"/>
          </a:p>
          <a:p>
            <a:pPr>
              <a:buFont typeface="Wingdings" panose="05000000000000000000" pitchFamily="2" charset="2"/>
              <a:buChar char="Ø"/>
            </a:pPr>
            <a:r>
              <a:rPr lang="en-CA" dirty="0" smtClean="0"/>
              <a:t>Volcanos- magma is released to the surface through a fault it turns to lava and builds up in layers.</a:t>
            </a:r>
            <a:endParaRPr lang="en-CA" dirty="0"/>
          </a:p>
        </p:txBody>
      </p:sp>
      <p:pic>
        <p:nvPicPr>
          <p:cNvPr id="10241" name="Picture 1"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558213" y="6329363"/>
            <a:ext cx="520700" cy="508000"/>
          </a:xfrm>
          <a:prstGeom prst="rect">
            <a:avLst/>
          </a:prstGeom>
          <a:noFill/>
        </p:spPr>
      </p:pic>
      <p:pic>
        <p:nvPicPr>
          <p:cNvPr id="2" name="Picture 1"/>
          <p:cNvPicPr>
            <a:picLocks noChangeAspect="1"/>
          </p:cNvPicPr>
          <p:nvPr/>
        </p:nvPicPr>
        <p:blipFill>
          <a:blip r:embed="rId4"/>
          <a:stretch>
            <a:fillRect/>
          </a:stretch>
        </p:blipFill>
        <p:spPr>
          <a:xfrm>
            <a:off x="4389549" y="396875"/>
            <a:ext cx="3018885" cy="2117725"/>
          </a:xfrm>
          <a:prstGeom prst="rect">
            <a:avLst/>
          </a:prstGeom>
        </p:spPr>
      </p:pic>
      <p:pic>
        <p:nvPicPr>
          <p:cNvPr id="7" name="Picture 6"/>
          <p:cNvPicPr>
            <a:picLocks noChangeAspect="1"/>
          </p:cNvPicPr>
          <p:nvPr/>
        </p:nvPicPr>
        <p:blipFill>
          <a:blip r:embed="rId5"/>
          <a:stretch>
            <a:fillRect/>
          </a:stretch>
        </p:blipFill>
        <p:spPr>
          <a:xfrm>
            <a:off x="4389549" y="2362200"/>
            <a:ext cx="3018885" cy="1948553"/>
          </a:xfrm>
          <a:prstGeom prst="rect">
            <a:avLst/>
          </a:prstGeom>
        </p:spPr>
      </p:pic>
      <p:pic>
        <p:nvPicPr>
          <p:cNvPr id="8" name="Picture 7"/>
          <p:cNvPicPr>
            <a:picLocks noChangeAspect="1"/>
          </p:cNvPicPr>
          <p:nvPr/>
        </p:nvPicPr>
        <p:blipFill>
          <a:blip r:embed="rId6"/>
          <a:stretch>
            <a:fillRect/>
          </a:stretch>
        </p:blipFill>
        <p:spPr>
          <a:xfrm>
            <a:off x="4433618" y="4495350"/>
            <a:ext cx="3004867" cy="213946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8600" y="168046"/>
            <a:ext cx="8534400" cy="6407488"/>
          </a:xfrm>
          <a:prstGeom prst="rect">
            <a:avLst/>
          </a:prstGeom>
        </p:spPr>
      </p:pic>
    </p:spTree>
    <p:extLst>
      <p:ext uri="{BB962C8B-B14F-4D97-AF65-F5344CB8AC3E}">
        <p14:creationId xmlns:p14="http://schemas.microsoft.com/office/powerpoint/2010/main" val="1790522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Weathering</a:t>
            </a:r>
            <a:endParaRPr lang="en-CA" dirty="0"/>
          </a:p>
        </p:txBody>
      </p:sp>
      <p:sp>
        <p:nvSpPr>
          <p:cNvPr id="3" name="Content Placeholder 2"/>
          <p:cNvSpPr>
            <a:spLocks noGrp="1"/>
          </p:cNvSpPr>
          <p:nvPr>
            <p:ph sz="half" idx="1"/>
          </p:nvPr>
        </p:nvSpPr>
        <p:spPr/>
        <p:txBody>
          <a:bodyPr/>
          <a:lstStyle/>
          <a:p>
            <a:pPr>
              <a:buFont typeface="Wingdings" pitchFamily="2" charset="2"/>
              <a:buChar char="Ø"/>
            </a:pPr>
            <a:r>
              <a:rPr lang="en-CA" dirty="0" smtClean="0"/>
              <a:t>The gradual breaking down of solid rock by air, water, animals, and plants.</a:t>
            </a:r>
            <a:endParaRPr lang="en-CA" dirty="0"/>
          </a:p>
        </p:txBody>
      </p:sp>
      <p:pic>
        <p:nvPicPr>
          <p:cNvPr id="10" name="Picture 8" descr="wedging"/>
          <p:cNvPicPr>
            <a:picLocks noGrp="1" noChangeAspect="1" noChangeArrowheads="1"/>
          </p:cNvPicPr>
          <p:nvPr>
            <p:ph sz="half" idx="2"/>
          </p:nvPr>
        </p:nvPicPr>
        <p:blipFill>
          <a:blip r:embed="rId2" cstate="print"/>
          <a:stretch>
            <a:fillRect/>
          </a:stretch>
        </p:blipFill>
        <p:spPr bwMode="auto">
          <a:xfrm>
            <a:off x="4941314" y="1825625"/>
            <a:ext cx="3261872" cy="4351338"/>
          </a:xfrm>
          <a:prstGeom prst="rect">
            <a:avLst/>
          </a:prstGeom>
          <a:ln>
            <a:noFill/>
          </a:ln>
          <a:effectLst>
            <a:softEdge rad="112500"/>
          </a:effectLst>
        </p:spPr>
      </p:pic>
      <p:pic>
        <p:nvPicPr>
          <p:cNvPr id="7" name="Picture 6" descr="weathering.jpg"/>
          <p:cNvPicPr>
            <a:picLocks noChangeAspect="1"/>
          </p:cNvPicPr>
          <p:nvPr/>
        </p:nvPicPr>
        <p:blipFill>
          <a:blip r:embed="rId3" cstate="print"/>
          <a:stretch>
            <a:fillRect/>
          </a:stretch>
        </p:blipFill>
        <p:spPr>
          <a:xfrm>
            <a:off x="838200" y="3581400"/>
            <a:ext cx="3810000" cy="2857500"/>
          </a:xfrm>
          <a:prstGeom prst="rect">
            <a:avLst/>
          </a:prstGeom>
          <a:ln>
            <a:noFill/>
          </a:ln>
          <a:effectLst>
            <a:softEdge rad="112500"/>
          </a:effectLst>
        </p:spPr>
      </p:pic>
      <p:pic>
        <p:nvPicPr>
          <p:cNvPr id="55298" name="Picture 2" descr="C:\Users\Erin\AppData\Local\Microsoft\Windows\Temporary Internet Files\Content.IE5\7O0OQ1MI\MCNA02065_0000[1].wmf"/>
          <p:cNvPicPr>
            <a:picLocks noChangeAspect="1" noChangeArrowheads="1"/>
          </p:cNvPicPr>
          <p:nvPr/>
        </p:nvPicPr>
        <p:blipFill>
          <a:blip r:embed="rId4" cstate="print"/>
          <a:srcRect/>
          <a:stretch>
            <a:fillRect/>
          </a:stretch>
        </p:blipFill>
        <p:spPr bwMode="auto">
          <a:xfrm>
            <a:off x="8467725" y="6289675"/>
            <a:ext cx="520700" cy="50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Erosion</a:t>
            </a:r>
            <a:endParaRPr lang="en-CA" dirty="0"/>
          </a:p>
        </p:txBody>
      </p:sp>
      <p:pic>
        <p:nvPicPr>
          <p:cNvPr id="5" name="Content Placeholder 4" descr="GullyErosionPasture-NRCS-LG.jpg"/>
          <p:cNvPicPr>
            <a:picLocks noGrp="1" noChangeAspect="1"/>
          </p:cNvPicPr>
          <p:nvPr>
            <p:ph sz="half" idx="1"/>
          </p:nvPr>
        </p:nvPicPr>
        <p:blipFill>
          <a:blip r:embed="rId2" cstate="print"/>
          <a:stretch>
            <a:fillRect/>
          </a:stretch>
        </p:blipFill>
        <p:spPr>
          <a:xfrm>
            <a:off x="1017701" y="1825625"/>
            <a:ext cx="3108098" cy="4351338"/>
          </a:xfrm>
          <a:prstGeom prst="rect">
            <a:avLst/>
          </a:prstGeom>
          <a:ln>
            <a:noFill/>
          </a:ln>
          <a:effectLst>
            <a:softEdge rad="112500"/>
          </a:effectLst>
        </p:spPr>
      </p:pic>
      <p:sp>
        <p:nvSpPr>
          <p:cNvPr id="4" name="Content Placeholder 3"/>
          <p:cNvSpPr>
            <a:spLocks noGrp="1"/>
          </p:cNvSpPr>
          <p:nvPr>
            <p:ph sz="half" idx="2"/>
          </p:nvPr>
        </p:nvSpPr>
        <p:spPr/>
        <p:txBody>
          <a:bodyPr/>
          <a:lstStyle/>
          <a:p>
            <a:pPr>
              <a:buFont typeface="Wingdings" pitchFamily="2" charset="2"/>
              <a:buChar char="Ø"/>
            </a:pPr>
            <a:r>
              <a:rPr lang="en-CA" dirty="0" smtClean="0"/>
              <a:t>When the land’ surface is carried away by running water, tides, wind, and glaciers.</a:t>
            </a:r>
            <a:endParaRPr lang="en-CA" dirty="0"/>
          </a:p>
        </p:txBody>
      </p:sp>
      <p:pic>
        <p:nvPicPr>
          <p:cNvPr id="6" name="Picture 5" descr="kelley_island.jpg"/>
          <p:cNvPicPr>
            <a:picLocks noChangeAspect="1"/>
          </p:cNvPicPr>
          <p:nvPr/>
        </p:nvPicPr>
        <p:blipFill>
          <a:blip r:embed="rId3" cstate="print"/>
          <a:stretch>
            <a:fillRect/>
          </a:stretch>
        </p:blipFill>
        <p:spPr>
          <a:xfrm>
            <a:off x="4572000" y="3810000"/>
            <a:ext cx="3810000" cy="2546350"/>
          </a:xfrm>
          <a:prstGeom prst="rect">
            <a:avLst/>
          </a:prstGeom>
          <a:ln>
            <a:noFill/>
          </a:ln>
          <a:effectLst>
            <a:softEdge rad="112500"/>
          </a:effectLst>
        </p:spPr>
      </p:pic>
      <p:pic>
        <p:nvPicPr>
          <p:cNvPr id="56322" name="Picture 2" descr="C:\Users\Erin\AppData\Local\Microsoft\Windows\Temporary Internet Files\Content.IE5\7O0OQ1MI\MCNA02065_0000[1].wmf"/>
          <p:cNvPicPr>
            <a:picLocks noChangeAspect="1" noChangeArrowheads="1"/>
          </p:cNvPicPr>
          <p:nvPr/>
        </p:nvPicPr>
        <p:blipFill>
          <a:blip r:embed="rId4" cstate="print"/>
          <a:srcRect/>
          <a:stretch>
            <a:fillRect/>
          </a:stretch>
        </p:blipFill>
        <p:spPr bwMode="auto">
          <a:xfrm>
            <a:off x="8518525" y="6167438"/>
            <a:ext cx="520700" cy="50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161" y="453894"/>
            <a:ext cx="8821677" cy="5950212"/>
          </a:xfrm>
          <a:prstGeom prst="rect">
            <a:avLst/>
          </a:prstGeom>
        </p:spPr>
      </p:pic>
      <p:pic>
        <p:nvPicPr>
          <p:cNvPr id="6" name="Picture 5"/>
          <p:cNvPicPr>
            <a:picLocks noChangeAspect="1"/>
          </p:cNvPicPr>
          <p:nvPr/>
        </p:nvPicPr>
        <p:blipFill>
          <a:blip r:embed="rId3"/>
          <a:stretch>
            <a:fillRect/>
          </a:stretch>
        </p:blipFill>
        <p:spPr>
          <a:xfrm>
            <a:off x="381000" y="609600"/>
            <a:ext cx="944962" cy="841321"/>
          </a:xfrm>
          <a:prstGeom prst="rect">
            <a:avLst/>
          </a:prstGeom>
        </p:spPr>
      </p:pic>
      <p:cxnSp>
        <p:nvCxnSpPr>
          <p:cNvPr id="7" name="Straight Connector 6"/>
          <p:cNvCxnSpPr/>
          <p:nvPr/>
        </p:nvCxnSpPr>
        <p:spPr>
          <a:xfrm flipV="1">
            <a:off x="290511" y="3856076"/>
            <a:ext cx="8562975" cy="47625"/>
          </a:xfrm>
          <a:prstGeom prst="line">
            <a:avLst/>
          </a:prstGeom>
        </p:spPr>
        <p:style>
          <a:lnRef idx="1">
            <a:schemeClr val="dk1"/>
          </a:lnRef>
          <a:fillRef idx="0">
            <a:schemeClr val="dk1"/>
          </a:fillRef>
          <a:effectRef idx="0">
            <a:schemeClr val="dk1"/>
          </a:effectRef>
          <a:fontRef idx="minor">
            <a:schemeClr val="tx1"/>
          </a:fontRef>
        </p:style>
      </p:cxnSp>
      <p:sp>
        <p:nvSpPr>
          <p:cNvPr id="8" name="Text Box 2"/>
          <p:cNvSpPr txBox="1">
            <a:spLocks noChangeArrowheads="1"/>
          </p:cNvSpPr>
          <p:nvPr/>
        </p:nvSpPr>
        <p:spPr bwMode="auto">
          <a:xfrm>
            <a:off x="416417" y="5334000"/>
            <a:ext cx="5807710" cy="5924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North America, 2. South America, 3. Africa, 4. Europe, 5. Asia, 6. Antarctica, 7. Australia </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 Atlantic Ocean, B. Pacific Ocean, C. Indian Ocean D. Arctic Ocean</a:t>
            </a:r>
          </a:p>
        </p:txBody>
      </p:sp>
      <p:sp>
        <p:nvSpPr>
          <p:cNvPr id="9" name="Oval 8"/>
          <p:cNvSpPr/>
          <p:nvPr/>
        </p:nvSpPr>
        <p:spPr>
          <a:xfrm>
            <a:off x="4363354" y="2535213"/>
            <a:ext cx="373956" cy="32350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endParaRPr lang="en-US" dirty="0"/>
          </a:p>
        </p:txBody>
      </p:sp>
      <p:sp>
        <p:nvSpPr>
          <p:cNvPr id="14" name="Oval 13"/>
          <p:cNvSpPr/>
          <p:nvPr/>
        </p:nvSpPr>
        <p:spPr>
          <a:xfrm>
            <a:off x="914400" y="3200400"/>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n-US" dirty="0"/>
          </a:p>
        </p:txBody>
      </p:sp>
      <p:sp>
        <p:nvSpPr>
          <p:cNvPr id="15" name="Oval 14"/>
          <p:cNvSpPr/>
          <p:nvPr/>
        </p:nvSpPr>
        <p:spPr>
          <a:xfrm>
            <a:off x="6072181" y="3870456"/>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n-US" dirty="0"/>
          </a:p>
        </p:txBody>
      </p:sp>
      <p:sp>
        <p:nvSpPr>
          <p:cNvPr id="16" name="Oval 15"/>
          <p:cNvSpPr/>
          <p:nvPr/>
        </p:nvSpPr>
        <p:spPr>
          <a:xfrm>
            <a:off x="1630762" y="2020460"/>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en-US" dirty="0"/>
          </a:p>
        </p:txBody>
      </p:sp>
      <p:sp>
        <p:nvSpPr>
          <p:cNvPr id="17" name="Oval 16"/>
          <p:cNvSpPr/>
          <p:nvPr/>
        </p:nvSpPr>
        <p:spPr>
          <a:xfrm>
            <a:off x="2818979" y="3886529"/>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en-US" dirty="0"/>
          </a:p>
        </p:txBody>
      </p:sp>
      <p:sp>
        <p:nvSpPr>
          <p:cNvPr id="18" name="Oval 17"/>
          <p:cNvSpPr/>
          <p:nvPr/>
        </p:nvSpPr>
        <p:spPr>
          <a:xfrm>
            <a:off x="4019166" y="5985695"/>
            <a:ext cx="1039309" cy="359171"/>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a:t>
            </a:r>
            <a:endParaRPr lang="en-US" dirty="0"/>
          </a:p>
        </p:txBody>
      </p:sp>
      <p:sp>
        <p:nvSpPr>
          <p:cNvPr id="19" name="Oval 18"/>
          <p:cNvSpPr/>
          <p:nvPr/>
        </p:nvSpPr>
        <p:spPr>
          <a:xfrm>
            <a:off x="4256840" y="770072"/>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sp>
        <p:nvSpPr>
          <p:cNvPr id="20" name="Oval 19"/>
          <p:cNvSpPr/>
          <p:nvPr/>
        </p:nvSpPr>
        <p:spPr>
          <a:xfrm>
            <a:off x="7391400" y="4177394"/>
            <a:ext cx="341890" cy="44145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a:t>
            </a:r>
            <a:endParaRPr lang="en-US" dirty="0"/>
          </a:p>
        </p:txBody>
      </p:sp>
      <p:sp>
        <p:nvSpPr>
          <p:cNvPr id="21" name="Oval 20"/>
          <p:cNvSpPr/>
          <p:nvPr/>
        </p:nvSpPr>
        <p:spPr>
          <a:xfrm>
            <a:off x="6296112" y="2012433"/>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a:t>
            </a:r>
            <a:endParaRPr lang="en-US" dirty="0"/>
          </a:p>
        </p:txBody>
      </p:sp>
      <p:sp>
        <p:nvSpPr>
          <p:cNvPr id="22" name="Oval 21"/>
          <p:cNvSpPr/>
          <p:nvPr/>
        </p:nvSpPr>
        <p:spPr>
          <a:xfrm>
            <a:off x="4660678" y="3246476"/>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en-US" dirty="0"/>
          </a:p>
        </p:txBody>
      </p:sp>
      <p:sp>
        <p:nvSpPr>
          <p:cNvPr id="25" name="Oval 24"/>
          <p:cNvSpPr/>
          <p:nvPr/>
        </p:nvSpPr>
        <p:spPr>
          <a:xfrm>
            <a:off x="3301972" y="2630060"/>
            <a:ext cx="563962" cy="6096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a:t>
            </a:r>
            <a:endParaRPr lang="en-US" dirty="0"/>
          </a:p>
        </p:txBody>
      </p:sp>
    </p:spTree>
    <p:extLst>
      <p:ext uri="{BB962C8B-B14F-4D97-AF65-F5344CB8AC3E}">
        <p14:creationId xmlns:p14="http://schemas.microsoft.com/office/powerpoint/2010/main" val="3792745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Deposition</a:t>
            </a:r>
            <a:endParaRPr lang="en-CA" dirty="0"/>
          </a:p>
        </p:txBody>
      </p:sp>
      <p:sp>
        <p:nvSpPr>
          <p:cNvPr id="3" name="Content Placeholder 2"/>
          <p:cNvSpPr>
            <a:spLocks noGrp="1"/>
          </p:cNvSpPr>
          <p:nvPr>
            <p:ph sz="half" idx="1"/>
          </p:nvPr>
        </p:nvSpPr>
        <p:spPr/>
        <p:txBody>
          <a:bodyPr/>
          <a:lstStyle/>
          <a:p>
            <a:pPr>
              <a:buFont typeface="Wingdings" pitchFamily="2" charset="2"/>
              <a:buChar char="Ø"/>
            </a:pPr>
            <a:r>
              <a:rPr lang="en-CA" dirty="0" smtClean="0"/>
              <a:t>When eroded particles are dropped off in one place by running water, tides, wind and glaciers.</a:t>
            </a:r>
            <a:endParaRPr lang="en-CA" dirty="0"/>
          </a:p>
        </p:txBody>
      </p:sp>
      <p:pic>
        <p:nvPicPr>
          <p:cNvPr id="5" name="Content Placeholder 4" descr="deposition.bmp"/>
          <p:cNvPicPr>
            <a:picLocks noGrp="1" noChangeAspect="1"/>
          </p:cNvPicPr>
          <p:nvPr>
            <p:ph sz="half" idx="2"/>
          </p:nvPr>
        </p:nvPicPr>
        <p:blipFill>
          <a:blip r:embed="rId2" cstate="print"/>
          <a:stretch>
            <a:fillRect/>
          </a:stretch>
        </p:blipFill>
        <p:spPr>
          <a:xfrm>
            <a:off x="4648200" y="1752600"/>
            <a:ext cx="4038600" cy="4114800"/>
          </a:xfrm>
          <a:prstGeom prst="rect">
            <a:avLst/>
          </a:prstGeom>
          <a:ln>
            <a:noFill/>
          </a:ln>
          <a:effectLst>
            <a:softEdge rad="112500"/>
          </a:effectLst>
        </p:spPr>
      </p:pic>
      <p:pic>
        <p:nvPicPr>
          <p:cNvPr id="57346"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456613" y="6218238"/>
            <a:ext cx="520700" cy="50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371600"/>
            <a:ext cx="8307091" cy="5105400"/>
          </a:xfrm>
          <a:prstGeom prst="rect">
            <a:avLst/>
          </a:prstGeom>
        </p:spPr>
      </p:pic>
      <p:sp>
        <p:nvSpPr>
          <p:cNvPr id="7" name="Title 6"/>
          <p:cNvSpPr>
            <a:spLocks noGrp="1"/>
          </p:cNvSpPr>
          <p:nvPr>
            <p:ph type="title"/>
          </p:nvPr>
        </p:nvSpPr>
        <p:spPr/>
        <p:txBody>
          <a:bodyPr>
            <a:normAutofit/>
          </a:bodyPr>
          <a:lstStyle/>
          <a:p>
            <a:r>
              <a:rPr lang="en-US" dirty="0" smtClean="0"/>
              <a:t>Layers of </a:t>
            </a:r>
            <a:r>
              <a:rPr lang="en-US" dirty="0"/>
              <a:t>the Earth</a:t>
            </a:r>
            <a:br>
              <a:rPr lang="en-US" dirty="0"/>
            </a:br>
            <a:r>
              <a:rPr lang="en-US" sz="2000" dirty="0">
                <a:hlinkClick r:id="rId3"/>
              </a:rPr>
              <a:t>https://</a:t>
            </a:r>
            <a:r>
              <a:rPr lang="en-US" sz="2000" dirty="0" smtClean="0">
                <a:hlinkClick r:id="rId3"/>
              </a:rPr>
              <a:t>www.youtube.com/watch?v=NAHY6965o08</a:t>
            </a:r>
            <a:r>
              <a:rPr lang="en-US" sz="2000" dirty="0" smtClean="0"/>
              <a:t>  </a:t>
            </a:r>
            <a:r>
              <a:rPr lang="en-US" dirty="0"/>
              <a:t/>
            </a:r>
            <a:br>
              <a:rPr lang="en-US" dirty="0"/>
            </a:br>
            <a:endParaRPr lang="en-US" dirty="0"/>
          </a:p>
        </p:txBody>
      </p:sp>
    </p:spTree>
    <p:extLst>
      <p:ext uri="{BB962C8B-B14F-4D97-AF65-F5344CB8AC3E}">
        <p14:creationId xmlns:p14="http://schemas.microsoft.com/office/powerpoint/2010/main" val="3817346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 Earth</a:t>
            </a:r>
            <a:endParaRPr lang="en-US" dirty="0"/>
          </a:p>
        </p:txBody>
      </p:sp>
      <p:pic>
        <p:nvPicPr>
          <p:cNvPr id="6" name="Picture 3"/>
          <p:cNvPicPr>
            <a:picLocks noGrp="1" noChangeAspect="1" noChangeArrowheads="1"/>
          </p:cNvPicPr>
          <p:nvPr>
            <p:ph sz="half" idx="1"/>
          </p:nvPr>
        </p:nvPicPr>
        <p:blipFill>
          <a:blip r:embed="rId2" cstate="print"/>
          <a:stretch>
            <a:fillRect/>
          </a:stretch>
        </p:blipFill>
        <p:spPr bwMode="auto">
          <a:xfrm>
            <a:off x="685800" y="2058194"/>
            <a:ext cx="3886200" cy="3886200"/>
          </a:xfrm>
          <a:prstGeom prst="rect">
            <a:avLst/>
          </a:prstGeom>
          <a:noFill/>
          <a:ln w="9525">
            <a:noFill/>
            <a:round/>
            <a:headEnd/>
            <a:tailEnd/>
          </a:ln>
          <a:effectLst/>
        </p:spPr>
      </p:pic>
      <p:sp>
        <p:nvSpPr>
          <p:cNvPr id="5" name="Content Placeholder 4"/>
          <p:cNvSpPr>
            <a:spLocks noGrp="1"/>
          </p:cNvSpPr>
          <p:nvPr>
            <p:ph sz="half" idx="2"/>
          </p:nvPr>
        </p:nvSpPr>
        <p:spPr/>
        <p:txBody>
          <a:bodyPr>
            <a:normAutofit/>
          </a:bodyPr>
          <a:lstStyle/>
          <a:p>
            <a:pPr>
              <a:buNone/>
            </a:pPr>
            <a:r>
              <a:rPr lang="en-US" dirty="0"/>
              <a:t>	</a:t>
            </a:r>
            <a:endParaRPr lang="en-US" dirty="0" smtClean="0"/>
          </a:p>
          <a:p>
            <a:pPr>
              <a:buNone/>
            </a:pPr>
            <a:r>
              <a:rPr lang="en-US" sz="2800" dirty="0"/>
              <a:t>The Earth is made up of </a:t>
            </a:r>
            <a:r>
              <a:rPr lang="en-US" sz="2800" b="1" dirty="0"/>
              <a:t>3 layers</a:t>
            </a:r>
            <a:r>
              <a:rPr lang="en-US" sz="2800" dirty="0"/>
              <a:t>: the core, the mantle, and the crust.</a:t>
            </a:r>
          </a:p>
          <a:p>
            <a:pPr>
              <a:buNone/>
            </a:pPr>
            <a:r>
              <a:rPr lang="en-US" sz="2800" dirty="0" smtClean="0"/>
              <a:t>The Earth is made up of layers of rock of different ages.  </a:t>
            </a:r>
          </a:p>
          <a:p>
            <a:pPr>
              <a:buNone/>
            </a:pPr>
            <a:r>
              <a:rPr lang="en-US" sz="2800" dirty="0" smtClean="0"/>
              <a:t>Canada has some of the oldest rock – about 4 billion years old!</a:t>
            </a:r>
            <a:endParaRPr lang="en-US" sz="2800" dirty="0"/>
          </a:p>
        </p:txBody>
      </p:sp>
      <p:pic>
        <p:nvPicPr>
          <p:cNvPr id="1026"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623706" y="6349594"/>
            <a:ext cx="520294" cy="5084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Core</a:t>
            </a:r>
            <a:endParaRPr lang="en-CA" dirty="0"/>
          </a:p>
        </p:txBody>
      </p:sp>
      <p:sp>
        <p:nvSpPr>
          <p:cNvPr id="6" name="Content Placeholder 5"/>
          <p:cNvSpPr>
            <a:spLocks noGrp="1"/>
          </p:cNvSpPr>
          <p:nvPr>
            <p:ph sz="half" idx="1"/>
          </p:nvPr>
        </p:nvSpPr>
        <p:spPr>
          <a:xfrm>
            <a:off x="628650" y="1825625"/>
            <a:ext cx="3409950" cy="4351338"/>
          </a:xfrm>
        </p:spPr>
        <p:txBody>
          <a:bodyPr>
            <a:normAutofit/>
          </a:bodyPr>
          <a:lstStyle/>
          <a:p>
            <a:pPr marL="514350" indent="-514350">
              <a:buFont typeface="Wingdings" pitchFamily="2" charset="2"/>
              <a:buChar char="Ø"/>
            </a:pPr>
            <a:r>
              <a:rPr lang="en-US" sz="2400" dirty="0" smtClean="0"/>
              <a:t>Center of the Earth composed of 2 layers:</a:t>
            </a:r>
          </a:p>
          <a:p>
            <a:pPr marL="514350" indent="-514350">
              <a:buNone/>
            </a:pPr>
            <a:r>
              <a:rPr lang="en-US" sz="2400" dirty="0" smtClean="0"/>
              <a:t>	</a:t>
            </a:r>
            <a:r>
              <a:rPr lang="en-US" sz="2800" dirty="0" smtClean="0"/>
              <a:t>Inner core – very hot and solid because it’s under tremendous pressure.</a:t>
            </a:r>
          </a:p>
          <a:p>
            <a:pPr marL="514350" indent="-514350">
              <a:buNone/>
            </a:pPr>
            <a:r>
              <a:rPr lang="en-US" sz="2800" dirty="0" smtClean="0"/>
              <a:t>	Outer core – very hot and contains mostly liquid rock.</a:t>
            </a:r>
          </a:p>
          <a:p>
            <a:pPr lvl="2">
              <a:buNone/>
            </a:pPr>
            <a:endParaRPr lang="en-US" sz="1600" dirty="0" smtClean="0"/>
          </a:p>
          <a:p>
            <a:pPr marL="514350" indent="-514350">
              <a:buAutoNum type="arabicPeriod"/>
            </a:pPr>
            <a:endParaRPr lang="en-US" dirty="0" smtClean="0"/>
          </a:p>
          <a:p>
            <a:pPr lvl="2">
              <a:buNone/>
            </a:pPr>
            <a:endParaRPr lang="en-US" dirty="0" smtClean="0"/>
          </a:p>
        </p:txBody>
      </p:sp>
      <p:pic>
        <p:nvPicPr>
          <p:cNvPr id="2050" name="Picture 2" descr="C:\Users\Erin\AppData\Local\Microsoft\Windows\Temporary Internet Files\Content.IE5\7O0OQ1MI\MCNA02065_0000[1].wmf"/>
          <p:cNvPicPr>
            <a:picLocks noChangeAspect="1" noChangeArrowheads="1"/>
          </p:cNvPicPr>
          <p:nvPr/>
        </p:nvPicPr>
        <p:blipFill>
          <a:blip r:embed="rId2" cstate="print"/>
          <a:srcRect/>
          <a:stretch>
            <a:fillRect/>
          </a:stretch>
        </p:blipFill>
        <p:spPr bwMode="auto">
          <a:xfrm>
            <a:off x="8623706" y="6349594"/>
            <a:ext cx="520294" cy="508406"/>
          </a:xfrm>
          <a:prstGeom prst="rect">
            <a:avLst/>
          </a:prstGeom>
          <a:noFill/>
        </p:spPr>
      </p:pic>
      <p:pic>
        <p:nvPicPr>
          <p:cNvPr id="3" name="Content Placeholder 2"/>
          <p:cNvPicPr>
            <a:picLocks noGrp="1" noChangeAspect="1"/>
          </p:cNvPicPr>
          <p:nvPr>
            <p:ph sz="half" idx="2"/>
          </p:nvPr>
        </p:nvPicPr>
        <p:blipFill>
          <a:blip r:embed="rId3"/>
          <a:stretch>
            <a:fillRect/>
          </a:stretch>
        </p:blipFill>
        <p:spPr>
          <a:xfrm>
            <a:off x="4482406" y="1690689"/>
            <a:ext cx="4377836" cy="30710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Mantle</a:t>
            </a:r>
            <a:endParaRPr lang="en-CA" dirty="0"/>
          </a:p>
        </p:txBody>
      </p:sp>
      <p:sp>
        <p:nvSpPr>
          <p:cNvPr id="3" name="Content Placeholder 2"/>
          <p:cNvSpPr>
            <a:spLocks noGrp="1"/>
          </p:cNvSpPr>
          <p:nvPr>
            <p:ph sz="half" idx="1"/>
          </p:nvPr>
        </p:nvSpPr>
        <p:spPr/>
        <p:txBody>
          <a:bodyPr>
            <a:normAutofit lnSpcReduction="10000"/>
          </a:bodyPr>
          <a:lstStyle/>
          <a:p>
            <a:pPr>
              <a:buFont typeface="Wingdings" pitchFamily="2" charset="2"/>
              <a:buChar char="Ø"/>
            </a:pPr>
            <a:r>
              <a:rPr lang="en-US" sz="2800" dirty="0" smtClean="0"/>
              <a:t>The middle layer is the thickest layer of the Earth. </a:t>
            </a:r>
          </a:p>
          <a:p>
            <a:pPr>
              <a:buFont typeface="Wingdings" pitchFamily="2" charset="2"/>
              <a:buChar char="Ø"/>
            </a:pPr>
            <a:r>
              <a:rPr lang="en-US" sz="2800" dirty="0" smtClean="0"/>
              <a:t> It is made of solid rock, </a:t>
            </a:r>
            <a:r>
              <a:rPr lang="en-CA" sz="2800" dirty="0" smtClean="0"/>
              <a:t>although high temperature and pressure can cause some of this rock </a:t>
            </a:r>
            <a:r>
              <a:rPr lang="en-US" sz="2800" dirty="0" smtClean="0"/>
              <a:t>to turn into </a:t>
            </a:r>
            <a:r>
              <a:rPr lang="en-US" sz="2800" dirty="0"/>
              <a:t>hot, dense, slow moving liquid </a:t>
            </a:r>
            <a:r>
              <a:rPr lang="en-US" sz="2800" dirty="0" smtClean="0"/>
              <a:t>rock known as </a:t>
            </a:r>
            <a:r>
              <a:rPr lang="en-US" sz="2800" b="1" dirty="0" smtClean="0"/>
              <a:t>Magma</a:t>
            </a:r>
            <a:r>
              <a:rPr lang="en-US" sz="2800" dirty="0" smtClean="0"/>
              <a:t>.</a:t>
            </a:r>
            <a:endParaRPr lang="en-US" sz="2800" dirty="0"/>
          </a:p>
          <a:p>
            <a:pPr marL="0" indent="0">
              <a:buNone/>
            </a:pPr>
            <a:endParaRPr lang="en-CA" dirty="0"/>
          </a:p>
        </p:txBody>
      </p:sp>
      <p:pic>
        <p:nvPicPr>
          <p:cNvPr id="5" name="Content Placeholder 5" descr="magma.jpg"/>
          <p:cNvPicPr>
            <a:picLocks noGrp="1" noChangeAspect="1"/>
          </p:cNvPicPr>
          <p:nvPr>
            <p:ph sz="half" idx="2"/>
          </p:nvPr>
        </p:nvPicPr>
        <p:blipFill>
          <a:blip r:embed="rId2" cstate="print"/>
          <a:stretch>
            <a:fillRect/>
          </a:stretch>
        </p:blipFill>
        <p:spPr>
          <a:xfrm>
            <a:off x="5181600" y="1371600"/>
            <a:ext cx="2928785" cy="4351338"/>
          </a:xfrm>
          <a:prstGeom prst="rect">
            <a:avLst/>
          </a:prstGeom>
          <a:ln>
            <a:noFill/>
          </a:ln>
          <a:effectLst>
            <a:softEdge rad="112500"/>
          </a:effectLst>
        </p:spPr>
      </p:pic>
      <p:pic>
        <p:nvPicPr>
          <p:cNvPr id="1026" name="Picture 2" descr="C:\Users\Erin\AppData\Local\Microsoft\Windows\Temporary Internet Files\Content.IE5\7O0OQ1MI\MCNA02065_0000[1].wmf"/>
          <p:cNvPicPr>
            <a:picLocks noChangeAspect="1" noChangeArrowheads="1"/>
          </p:cNvPicPr>
          <p:nvPr/>
        </p:nvPicPr>
        <p:blipFill>
          <a:blip r:embed="rId3" cstate="print"/>
          <a:srcRect/>
          <a:stretch>
            <a:fillRect/>
          </a:stretch>
        </p:blipFill>
        <p:spPr bwMode="auto">
          <a:xfrm>
            <a:off x="8507413" y="6308725"/>
            <a:ext cx="520700" cy="50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Crust</a:t>
            </a:r>
            <a:endParaRPr lang="en-CA" dirty="0"/>
          </a:p>
        </p:txBody>
      </p:sp>
      <p:sp>
        <p:nvSpPr>
          <p:cNvPr id="3" name="Content Placeholder 2"/>
          <p:cNvSpPr>
            <a:spLocks noGrp="1"/>
          </p:cNvSpPr>
          <p:nvPr>
            <p:ph sz="half" idx="1"/>
          </p:nvPr>
        </p:nvSpPr>
        <p:spPr>
          <a:xfrm>
            <a:off x="457199" y="1371600"/>
            <a:ext cx="2931863" cy="4351338"/>
          </a:xfrm>
        </p:spPr>
        <p:txBody>
          <a:bodyPr>
            <a:normAutofit/>
          </a:bodyPr>
          <a:lstStyle/>
          <a:p>
            <a:pPr marL="514350" indent="-514350">
              <a:buFont typeface="Wingdings" pitchFamily="2" charset="2"/>
              <a:buChar char="Ø"/>
            </a:pPr>
            <a:r>
              <a:rPr lang="en-US" sz="2800" dirty="0" smtClean="0"/>
              <a:t>The surface of the Earth, the part we walk on, is thinner under the oceans, and  thicker under the continents.</a:t>
            </a:r>
          </a:p>
          <a:p>
            <a:pPr>
              <a:buNone/>
            </a:pPr>
            <a:endParaRPr lang="en-US" sz="2800" dirty="0" smtClean="0"/>
          </a:p>
          <a:p>
            <a:pPr lvl="1">
              <a:buNone/>
            </a:pPr>
            <a:endParaRPr lang="en-US" dirty="0"/>
          </a:p>
        </p:txBody>
      </p:sp>
      <p:pic>
        <p:nvPicPr>
          <p:cNvPr id="3074" name="Picture 2" descr="C:\Users\Erin\AppData\Local\Microsoft\Windows\Temporary Internet Files\Content.IE5\7O0OQ1MI\MCNA02065_0000[1].wmf"/>
          <p:cNvPicPr>
            <a:picLocks noChangeAspect="1" noChangeArrowheads="1"/>
          </p:cNvPicPr>
          <p:nvPr/>
        </p:nvPicPr>
        <p:blipFill>
          <a:blip r:embed="rId2" cstate="print"/>
          <a:srcRect/>
          <a:stretch>
            <a:fillRect/>
          </a:stretch>
        </p:blipFill>
        <p:spPr bwMode="auto">
          <a:xfrm>
            <a:off x="8623706" y="6349594"/>
            <a:ext cx="520294" cy="508406"/>
          </a:xfrm>
          <a:prstGeom prst="rect">
            <a:avLst/>
          </a:prstGeom>
          <a:noFill/>
        </p:spPr>
      </p:pic>
      <p:pic>
        <p:nvPicPr>
          <p:cNvPr id="5" name="Content Placeholder 4"/>
          <p:cNvPicPr>
            <a:picLocks noGrp="1" noChangeAspect="1"/>
          </p:cNvPicPr>
          <p:nvPr>
            <p:ph sz="half" idx="2"/>
          </p:nvPr>
        </p:nvPicPr>
        <p:blipFill>
          <a:blip r:embed="rId3"/>
          <a:stretch>
            <a:fillRect/>
          </a:stretch>
        </p:blipFill>
        <p:spPr>
          <a:xfrm>
            <a:off x="3279148" y="263421"/>
            <a:ext cx="5454471" cy="3427212"/>
          </a:xfrm>
          <a:prstGeom prst="rect">
            <a:avLst/>
          </a:prstGeom>
        </p:spPr>
      </p:pic>
      <p:pic>
        <p:nvPicPr>
          <p:cNvPr id="7" name="Picture 6"/>
          <p:cNvPicPr>
            <a:picLocks noChangeAspect="1"/>
          </p:cNvPicPr>
          <p:nvPr/>
        </p:nvPicPr>
        <p:blipFill>
          <a:blip r:embed="rId4"/>
          <a:stretch>
            <a:fillRect/>
          </a:stretch>
        </p:blipFill>
        <p:spPr>
          <a:xfrm>
            <a:off x="3962400" y="3581400"/>
            <a:ext cx="4087968" cy="3117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Convection currents move air, water, and magma</a:t>
            </a:r>
            <a:endParaRPr lang="en-US" dirty="0"/>
          </a:p>
        </p:txBody>
      </p:sp>
      <p:sp>
        <p:nvSpPr>
          <p:cNvPr id="4" name="Content Placeholder 3"/>
          <p:cNvSpPr>
            <a:spLocks noGrp="1"/>
          </p:cNvSpPr>
          <p:nvPr>
            <p:ph sz="half" idx="1"/>
          </p:nvPr>
        </p:nvSpPr>
        <p:spPr>
          <a:xfrm>
            <a:off x="246934" y="1864117"/>
            <a:ext cx="3886200" cy="4351338"/>
          </a:xfrm>
        </p:spPr>
        <p:txBody>
          <a:bodyPr>
            <a:normAutofit lnSpcReduction="10000"/>
          </a:bodyPr>
          <a:lstStyle/>
          <a:p>
            <a:pPr marL="0" indent="0">
              <a:buNone/>
            </a:pPr>
            <a:r>
              <a:rPr lang="en-US" dirty="0" smtClean="0"/>
              <a:t>Convection currents</a:t>
            </a:r>
          </a:p>
          <a:p>
            <a:r>
              <a:rPr lang="en-US" dirty="0" smtClean="0"/>
              <a:t>Heat rises </a:t>
            </a:r>
          </a:p>
          <a:p>
            <a:r>
              <a:rPr lang="en-US" dirty="0" smtClean="0"/>
              <a:t>Cold drops</a:t>
            </a:r>
          </a:p>
          <a:p>
            <a:r>
              <a:rPr lang="en-US" dirty="0" smtClean="0"/>
              <a:t>Causes a rotation of substance being warmed and cooled. </a:t>
            </a:r>
          </a:p>
          <a:p>
            <a:endParaRPr lang="en-US" dirty="0"/>
          </a:p>
          <a:p>
            <a:endParaRPr lang="en-US" dirty="0" smtClean="0"/>
          </a:p>
          <a:p>
            <a:endParaRPr lang="en-US" dirty="0"/>
          </a:p>
          <a:p>
            <a:endParaRPr lang="en-US" dirty="0" smtClean="0"/>
          </a:p>
          <a:p>
            <a:endParaRPr lang="en-US" dirty="0"/>
          </a:p>
          <a:p>
            <a:r>
              <a:rPr lang="en-US" dirty="0">
                <a:hlinkClick r:id="rId2"/>
              </a:rPr>
              <a:t>https://</a:t>
            </a:r>
            <a:r>
              <a:rPr lang="en-US" dirty="0" smtClean="0">
                <a:hlinkClick r:id="rId2"/>
              </a:rPr>
              <a:t>www.youtube.com/watch?v=0mUU69ParFM</a:t>
            </a:r>
            <a:r>
              <a:rPr lang="en-US" dirty="0" smtClean="0"/>
              <a:t> </a:t>
            </a:r>
          </a:p>
        </p:txBody>
      </p:sp>
      <p:pic>
        <p:nvPicPr>
          <p:cNvPr id="6" name="Content Placeholder 5"/>
          <p:cNvPicPr>
            <a:picLocks noGrp="1" noChangeAspect="1"/>
          </p:cNvPicPr>
          <p:nvPr>
            <p:ph sz="half" idx="2"/>
          </p:nvPr>
        </p:nvPicPr>
        <p:blipFill>
          <a:blip r:embed="rId3"/>
          <a:stretch>
            <a:fillRect/>
          </a:stretch>
        </p:blipFill>
        <p:spPr>
          <a:xfrm>
            <a:off x="4514850" y="1825625"/>
            <a:ext cx="4092838" cy="3065908"/>
          </a:xfrm>
          <a:prstGeom prst="rect">
            <a:avLst/>
          </a:prstGeom>
        </p:spPr>
      </p:pic>
      <p:pic>
        <p:nvPicPr>
          <p:cNvPr id="7" name="Picture 6"/>
          <p:cNvPicPr>
            <a:picLocks noChangeAspect="1"/>
          </p:cNvPicPr>
          <p:nvPr/>
        </p:nvPicPr>
        <p:blipFill>
          <a:blip r:embed="rId4"/>
          <a:stretch>
            <a:fillRect/>
          </a:stretch>
        </p:blipFill>
        <p:spPr>
          <a:xfrm>
            <a:off x="4270344" y="1864117"/>
            <a:ext cx="4581851" cy="3027416"/>
          </a:xfrm>
          <a:prstGeom prst="rect">
            <a:avLst/>
          </a:prstGeom>
        </p:spPr>
      </p:pic>
      <p:pic>
        <p:nvPicPr>
          <p:cNvPr id="8" name="Picture 7"/>
          <p:cNvPicPr>
            <a:picLocks noChangeAspect="1"/>
          </p:cNvPicPr>
          <p:nvPr/>
        </p:nvPicPr>
        <p:blipFill>
          <a:blip r:embed="rId5"/>
          <a:stretch>
            <a:fillRect/>
          </a:stretch>
        </p:blipFill>
        <p:spPr>
          <a:xfrm>
            <a:off x="4544765" y="1524000"/>
            <a:ext cx="4092838" cy="4092838"/>
          </a:xfrm>
          <a:prstGeom prst="rect">
            <a:avLst/>
          </a:prstGeom>
        </p:spPr>
      </p:pic>
      <p:sp>
        <p:nvSpPr>
          <p:cNvPr id="10" name="SMARTInkShape-4"/>
          <p:cNvSpPr/>
          <p:nvPr/>
        </p:nvSpPr>
        <p:spPr>
          <a:xfrm>
            <a:off x="6893719" y="2812852"/>
            <a:ext cx="35720" cy="17860"/>
          </a:xfrm>
          <a:custGeom>
            <a:avLst/>
            <a:gdLst/>
            <a:ahLst/>
            <a:cxnLst/>
            <a:rect l="0" t="0" r="0" b="0"/>
            <a:pathLst>
              <a:path w="35720" h="17860">
                <a:moveTo>
                  <a:pt x="35719" y="17859"/>
                </a:moveTo>
                <a:lnTo>
                  <a:pt x="30978" y="13118"/>
                </a:lnTo>
                <a:lnTo>
                  <a:pt x="26005" y="10791"/>
                </a:lnTo>
                <a:lnTo>
                  <a:pt x="23290" y="10170"/>
                </a:lnTo>
                <a:lnTo>
                  <a:pt x="8861" y="20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5"/>
          <p:cNvSpPr/>
          <p:nvPr/>
        </p:nvSpPr>
        <p:spPr>
          <a:xfrm>
            <a:off x="4902398" y="3571875"/>
            <a:ext cx="35720" cy="17860"/>
          </a:xfrm>
          <a:custGeom>
            <a:avLst/>
            <a:gdLst/>
            <a:ahLst/>
            <a:cxnLst/>
            <a:rect l="0" t="0" r="0" b="0"/>
            <a:pathLst>
              <a:path w="35720" h="17860">
                <a:moveTo>
                  <a:pt x="0" y="0"/>
                </a:moveTo>
                <a:lnTo>
                  <a:pt x="0" y="12429"/>
                </a:lnTo>
                <a:lnTo>
                  <a:pt x="993" y="14239"/>
                </a:lnTo>
                <a:lnTo>
                  <a:pt x="2646" y="15446"/>
                </a:lnTo>
                <a:lnTo>
                  <a:pt x="7129" y="16787"/>
                </a:lnTo>
                <a:lnTo>
                  <a:pt x="35719"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6"/>
          <p:cNvSpPr/>
          <p:nvPr/>
        </p:nvSpPr>
        <p:spPr>
          <a:xfrm>
            <a:off x="7375922" y="3116461"/>
            <a:ext cx="35720" cy="35720"/>
          </a:xfrm>
          <a:custGeom>
            <a:avLst/>
            <a:gdLst/>
            <a:ahLst/>
            <a:cxnLst/>
            <a:rect l="0" t="0" r="0" b="0"/>
            <a:pathLst>
              <a:path w="35720" h="35720">
                <a:moveTo>
                  <a:pt x="0" y="0"/>
                </a:moveTo>
                <a:lnTo>
                  <a:pt x="35719"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29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11126</TotalTime>
  <Words>593</Words>
  <Application>Microsoft Office PowerPoint</Application>
  <PresentationFormat>On-screen Show (4:3)</PresentationFormat>
  <Paragraphs>115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Canada’s Physical Geography</vt:lpstr>
      <vt:lpstr>PowerPoint Presentation</vt:lpstr>
      <vt:lpstr>PowerPoint Presentation</vt:lpstr>
      <vt:lpstr>Layers of the Earth https://www.youtube.com/watch?v=NAHY6965o08   </vt:lpstr>
      <vt:lpstr>Planet Earth</vt:lpstr>
      <vt:lpstr>Core</vt:lpstr>
      <vt:lpstr>Mantle</vt:lpstr>
      <vt:lpstr>Crust</vt:lpstr>
      <vt:lpstr>Convection currents move air, water, and magma</vt:lpstr>
      <vt:lpstr>PowerPoint Presentation</vt:lpstr>
      <vt:lpstr>Continental Drift</vt:lpstr>
      <vt:lpstr>Pangea Progression</vt:lpstr>
      <vt:lpstr>PowerPoint Presentation</vt:lpstr>
      <vt:lpstr>Plate Tectonics</vt:lpstr>
      <vt:lpstr>Subduction zone</vt:lpstr>
      <vt:lpstr>“Ring of Fire”</vt:lpstr>
      <vt:lpstr>PowerPoint Presentation</vt:lpstr>
      <vt:lpstr>Assignment: Read Textbook Pgs. 21-22 and answer these questions</vt:lpstr>
      <vt:lpstr>PowerPoint Presentation</vt:lpstr>
      <vt:lpstr>Landforms</vt:lpstr>
      <vt:lpstr>PowerPoint Presentation</vt:lpstr>
      <vt:lpstr>Landforms or Topography</vt:lpstr>
      <vt:lpstr>Landscape</vt:lpstr>
      <vt:lpstr>There are two types of Landscape: </vt:lpstr>
      <vt:lpstr>How are Landforms Built?</vt:lpstr>
      <vt:lpstr>Mountain Building https://www.youtube.com/watch?v=loFxYSHxTf0 </vt:lpstr>
      <vt:lpstr>PowerPoint Presentation</vt:lpstr>
      <vt:lpstr>Weathering</vt:lpstr>
      <vt:lpstr>Erosion</vt:lpstr>
      <vt:lpstr>Deposition</vt:lpstr>
    </vt:vector>
  </TitlesOfParts>
  <Company>NBED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 Influences on Identity</dc:title>
  <dc:creator>erin.mclaughlin</dc:creator>
  <cp:lastModifiedBy>Dowling, Christine (ASD-S)</cp:lastModifiedBy>
  <cp:revision>206</cp:revision>
  <cp:lastPrinted>2017-09-19T17:32:57Z</cp:lastPrinted>
  <dcterms:created xsi:type="dcterms:W3CDTF">2010-02-15T17:35:38Z</dcterms:created>
  <dcterms:modified xsi:type="dcterms:W3CDTF">2018-09-20T11:49:30Z</dcterms:modified>
</cp:coreProperties>
</file>