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handoutMasterIdLst>
    <p:handoutMasterId r:id="rId43"/>
  </p:handoutMasterIdLst>
  <p:sldIdLst>
    <p:sldId id="256" r:id="rId2"/>
    <p:sldId id="257" r:id="rId3"/>
    <p:sldId id="258" r:id="rId4"/>
    <p:sldId id="285" r:id="rId5"/>
    <p:sldId id="278" r:id="rId6"/>
    <p:sldId id="259" r:id="rId7"/>
    <p:sldId id="305" r:id="rId8"/>
    <p:sldId id="282" r:id="rId9"/>
    <p:sldId id="269" r:id="rId10"/>
    <p:sldId id="280" r:id="rId11"/>
    <p:sldId id="283" r:id="rId12"/>
    <p:sldId id="306" r:id="rId13"/>
    <p:sldId id="290" r:id="rId14"/>
    <p:sldId id="263" r:id="rId15"/>
    <p:sldId id="271" r:id="rId16"/>
    <p:sldId id="264" r:id="rId17"/>
    <p:sldId id="265" r:id="rId18"/>
    <p:sldId id="279" r:id="rId19"/>
    <p:sldId id="266" r:id="rId20"/>
    <p:sldId id="270" r:id="rId21"/>
    <p:sldId id="286" r:id="rId22"/>
    <p:sldId id="308" r:id="rId23"/>
    <p:sldId id="309" r:id="rId24"/>
    <p:sldId id="28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268" r:id="rId36"/>
    <p:sldId id="272" r:id="rId37"/>
    <p:sldId id="307" r:id="rId38"/>
    <p:sldId id="273" r:id="rId39"/>
    <p:sldId id="274" r:id="rId40"/>
    <p:sldId id="275" r:id="rId41"/>
    <p:sldId id="276" r:id="rId4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98" autoAdjust="0"/>
  </p:normalViewPr>
  <p:slideViewPr>
    <p:cSldViewPr snapToGrid="0">
      <p:cViewPr varScale="1">
        <p:scale>
          <a:sx n="42" d="100"/>
          <a:sy n="42" d="100"/>
        </p:scale>
        <p:origin x="72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212" cy="466080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20" y="0"/>
            <a:ext cx="3037212" cy="466080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F7D0B2CE-C2D0-4EFA-A684-2D4074BFA371}" type="datetimeFigureOut">
              <a:rPr lang="fr-CA" smtClean="0"/>
              <a:t>2016-02-14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20"/>
            <a:ext cx="3037212" cy="466080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20" y="8830320"/>
            <a:ext cx="3037212" cy="466080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87A26536-C2C2-4C22-849D-FC604737E1C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327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6B5-9291-4744-9EC9-A11679F5E211}" type="datetimeFigureOut">
              <a:rPr lang="fr-CA" smtClean="0"/>
              <a:t>2016-02-14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B6A9-A8BC-42BE-99FA-CB28B477CF3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003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6B5-9291-4744-9EC9-A11679F5E211}" type="datetimeFigureOut">
              <a:rPr lang="fr-CA" smtClean="0"/>
              <a:t>2016-02-14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B6A9-A8BC-42BE-99FA-CB28B477CF3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996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6B5-9291-4744-9EC9-A11679F5E211}" type="datetimeFigureOut">
              <a:rPr lang="fr-CA" smtClean="0"/>
              <a:t>2016-02-14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B6A9-A8BC-42BE-99FA-CB28B477CF3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1435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6B5-9291-4744-9EC9-A11679F5E211}" type="datetimeFigureOut">
              <a:rPr lang="fr-CA" smtClean="0"/>
              <a:t>2016-02-14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B6A9-A8BC-42BE-99FA-CB28B477CF3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0824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6B5-9291-4744-9EC9-A11679F5E211}" type="datetimeFigureOut">
              <a:rPr lang="fr-CA" smtClean="0"/>
              <a:t>2016-02-14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B6A9-A8BC-42BE-99FA-CB28B477CF3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572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6B5-9291-4744-9EC9-A11679F5E211}" type="datetimeFigureOut">
              <a:rPr lang="fr-CA" smtClean="0"/>
              <a:t>2016-02-14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B6A9-A8BC-42BE-99FA-CB28B477CF3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4201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6B5-9291-4744-9EC9-A11679F5E211}" type="datetimeFigureOut">
              <a:rPr lang="fr-CA" smtClean="0"/>
              <a:t>2016-02-14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B6A9-A8BC-42BE-99FA-CB28B477CF3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921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6B5-9291-4744-9EC9-A11679F5E211}" type="datetimeFigureOut">
              <a:rPr lang="fr-CA" smtClean="0"/>
              <a:t>2016-02-14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B6A9-A8BC-42BE-99FA-CB28B477CF3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9319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6B5-9291-4744-9EC9-A11679F5E211}" type="datetimeFigureOut">
              <a:rPr lang="fr-CA" smtClean="0"/>
              <a:t>2016-02-14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B6A9-A8BC-42BE-99FA-CB28B477CF3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504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6B5-9291-4744-9EC9-A11679F5E211}" type="datetimeFigureOut">
              <a:rPr lang="fr-CA" smtClean="0"/>
              <a:t>2016-02-14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E47B6A9-A8BC-42BE-99FA-CB28B477CF3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102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6B5-9291-4744-9EC9-A11679F5E211}" type="datetimeFigureOut">
              <a:rPr lang="fr-CA" smtClean="0"/>
              <a:t>2016-02-14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B6A9-A8BC-42BE-99FA-CB28B477CF3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985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6B5-9291-4744-9EC9-A11679F5E211}" type="datetimeFigureOut">
              <a:rPr lang="fr-CA" smtClean="0"/>
              <a:t>2016-02-14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B6A9-A8BC-42BE-99FA-CB28B477CF3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0240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6B5-9291-4744-9EC9-A11679F5E211}" type="datetimeFigureOut">
              <a:rPr lang="fr-CA" smtClean="0"/>
              <a:t>2016-02-14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B6A9-A8BC-42BE-99FA-CB28B477CF3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6070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6B5-9291-4744-9EC9-A11679F5E211}" type="datetimeFigureOut">
              <a:rPr lang="fr-CA" smtClean="0"/>
              <a:t>2016-02-14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B6A9-A8BC-42BE-99FA-CB28B477CF3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072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6B5-9291-4744-9EC9-A11679F5E211}" type="datetimeFigureOut">
              <a:rPr lang="fr-CA" smtClean="0"/>
              <a:t>2016-02-14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B6A9-A8BC-42BE-99FA-CB28B477CF3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631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6B5-9291-4744-9EC9-A11679F5E211}" type="datetimeFigureOut">
              <a:rPr lang="fr-CA" smtClean="0"/>
              <a:t>2016-02-14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B6A9-A8BC-42BE-99FA-CB28B477CF3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620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6B5-9291-4744-9EC9-A11679F5E211}" type="datetimeFigureOut">
              <a:rPr lang="fr-CA" smtClean="0"/>
              <a:t>2016-02-14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B6A9-A8BC-42BE-99FA-CB28B477CF3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400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BD46B5-9291-4744-9EC9-A11679F5E211}" type="datetimeFigureOut">
              <a:rPr lang="fr-CA" smtClean="0"/>
              <a:t>2016-02-14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47B6A9-A8BC-42BE-99FA-CB28B477CF3A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14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  <p:sldLayoutId id="21474839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c9BdWVl5s" TargetMode="External"/><Relationship Id="rId2" Type="http://schemas.openxmlformats.org/officeDocument/2006/relationships/hyperlink" Target="https://www.youtube.com/watch?v=CAUVGYz3pZ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cSX4ytEfcE&amp;feature=youtu.be" TargetMode="External"/><Relationship Id="rId4" Type="http://schemas.openxmlformats.org/officeDocument/2006/relationships/hyperlink" Target="https://www.youtube.com/watch?v=b98JmQ0Cc3k&amp;feature=youtu.b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 smtClean="0">
                <a:latin typeface="Franklin Gothic Heavy" panose="020B0903020102020204" pitchFamily="34" charset="0"/>
                <a:cs typeface="Estrangelo Edessa" panose="03080600000000000000" pitchFamily="66" charset="0"/>
              </a:rPr>
              <a:t>The Population </a:t>
            </a:r>
            <a:r>
              <a:rPr lang="en-GB" dirty="0" smtClean="0">
                <a:latin typeface="Franklin Gothic Heavy" panose="020B0903020102020204" pitchFamily="34" charset="0"/>
                <a:cs typeface="Estrangelo Edessa" panose="03080600000000000000" pitchFamily="66" charset="0"/>
              </a:rPr>
              <a:t>Problem</a:t>
            </a:r>
            <a:endParaRPr lang="en-GB" dirty="0">
              <a:latin typeface="Franklin Gothic Heavy" panose="020B0903020102020204" pitchFamily="34" charset="0"/>
              <a:cs typeface="Estrangelo Edessa" panose="03080600000000000000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Issues 120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334" y="1331172"/>
            <a:ext cx="9396196" cy="760589"/>
          </a:xfrm>
        </p:spPr>
        <p:txBody>
          <a:bodyPr>
            <a:normAutofit/>
          </a:bodyPr>
          <a:lstStyle/>
          <a:p>
            <a:r>
              <a:rPr lang="en-US" b="1" dirty="0"/>
              <a:t>8</a:t>
            </a:r>
            <a:r>
              <a:rPr lang="en-US" b="1" dirty="0" smtClean="0"/>
              <a:t> Overpopulation causes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334" y="2091761"/>
            <a:ext cx="9396196" cy="464389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Improved Technology/Industrialization 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Increased Economic Development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Better medicine, vaccines, access to hospitals, better maternal health care…</a:t>
            </a:r>
          </a:p>
          <a:p>
            <a:pPr lvl="1"/>
            <a:r>
              <a:rPr lang="en-US" sz="2600" dirty="0" smtClean="0"/>
              <a:t>longer life expectancy </a:t>
            </a:r>
          </a:p>
          <a:p>
            <a:pPr lvl="1"/>
            <a:r>
              <a:rPr lang="en-US" sz="2600" dirty="0" smtClean="0"/>
              <a:t>lower infant mortality rate</a:t>
            </a:r>
          </a:p>
        </p:txBody>
      </p:sp>
    </p:spTree>
    <p:extLst>
      <p:ext uri="{BB962C8B-B14F-4D97-AF65-F5344CB8AC3E}">
        <p14:creationId xmlns:p14="http://schemas.microsoft.com/office/powerpoint/2010/main" val="1567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573206"/>
            <a:ext cx="9869490" cy="885470"/>
          </a:xfrm>
        </p:spPr>
        <p:txBody>
          <a:bodyPr/>
          <a:lstStyle/>
          <a:p>
            <a:r>
              <a:rPr lang="en-US" dirty="0" smtClean="0"/>
              <a:t>Overpopulation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379" y="1458676"/>
            <a:ext cx="9851644" cy="496942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600" dirty="0"/>
              <a:t>Attitudes – some cultures (ex. Sub-Saharan Africa) tend to </a:t>
            </a:r>
            <a:r>
              <a:rPr lang="en-US" sz="2600" dirty="0" err="1"/>
              <a:t>favour</a:t>
            </a:r>
            <a:r>
              <a:rPr lang="en-US" sz="2600" dirty="0"/>
              <a:t> large families</a:t>
            </a:r>
          </a:p>
          <a:p>
            <a:pPr lvl="1"/>
            <a:r>
              <a:rPr lang="en-US" dirty="0"/>
              <a:t>Why? – work on family farms, enterprises</a:t>
            </a:r>
          </a:p>
          <a:p>
            <a:pPr lvl="1"/>
            <a:r>
              <a:rPr lang="en-US" dirty="0"/>
              <a:t>Take care of parents in old age</a:t>
            </a:r>
          </a:p>
          <a:p>
            <a:pPr lvl="1"/>
            <a:r>
              <a:rPr lang="en-US" dirty="0"/>
              <a:t>More sons = more economic potential</a:t>
            </a:r>
          </a:p>
          <a:p>
            <a:pPr lvl="1"/>
            <a:r>
              <a:rPr lang="en-US" dirty="0"/>
              <a:t>Fear of infant mortality</a:t>
            </a:r>
          </a:p>
          <a:p>
            <a:pPr lvl="2"/>
            <a:r>
              <a:rPr lang="en-US" dirty="0" smtClean="0"/>
              <a:t>Globally attitudes </a:t>
            </a:r>
            <a:r>
              <a:rPr lang="en-US" dirty="0"/>
              <a:t>have been changing steadily (ex. Latin America, Asia</a:t>
            </a:r>
            <a:r>
              <a:rPr lang="en-US" dirty="0" smtClean="0"/>
              <a:t>)</a:t>
            </a:r>
          </a:p>
          <a:p>
            <a:endParaRPr lang="en-US" sz="1100" dirty="0"/>
          </a:p>
          <a:p>
            <a:pPr marL="514350" indent="-514350">
              <a:buFont typeface="+mj-lt"/>
              <a:buAutoNum type="arabicPeriod" startAt="5"/>
            </a:pPr>
            <a:r>
              <a:rPr lang="en-US" sz="2600" dirty="0" smtClean="0"/>
              <a:t>Not </a:t>
            </a:r>
            <a:r>
              <a:rPr lang="en-US" sz="2600" dirty="0"/>
              <a:t>enough access to family planning and contraception (ex. Available to 40% of those who want it in Sub-Saharan Africa  and 70% in Asia – source: World Bank Report)</a:t>
            </a:r>
          </a:p>
          <a:p>
            <a:pPr lvl="1"/>
            <a:r>
              <a:rPr lang="en-US" dirty="0"/>
              <a:t>Or </a:t>
            </a:r>
            <a:r>
              <a:rPr lang="en-US" dirty="0" smtClean="0"/>
              <a:t>fear </a:t>
            </a:r>
            <a:r>
              <a:rPr lang="en-US" dirty="0"/>
              <a:t>of side-effects </a:t>
            </a:r>
          </a:p>
          <a:p>
            <a:pPr lvl="1"/>
            <a:r>
              <a:rPr lang="en-US" dirty="0"/>
              <a:t>Or fear of </a:t>
            </a:r>
            <a:r>
              <a:rPr lang="en-US" dirty="0" smtClean="0"/>
              <a:t>husbands/partners</a:t>
            </a:r>
          </a:p>
        </p:txBody>
      </p:sp>
    </p:spTree>
    <p:extLst>
      <p:ext uri="{BB962C8B-B14F-4D97-AF65-F5344CB8AC3E}">
        <p14:creationId xmlns:p14="http://schemas.microsoft.com/office/powerpoint/2010/main" val="187201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187355"/>
            <a:ext cx="10018713" cy="1251044"/>
          </a:xfrm>
        </p:spPr>
        <p:txBody>
          <a:bodyPr/>
          <a:lstStyle/>
          <a:p>
            <a:r>
              <a:rPr lang="en-US" dirty="0"/>
              <a:t>Overpopulation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124201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sz="2800" dirty="0"/>
              <a:t>Lack of </a:t>
            </a:r>
            <a:r>
              <a:rPr lang="en-US" sz="2800" dirty="0" smtClean="0"/>
              <a:t>education</a:t>
            </a:r>
          </a:p>
          <a:p>
            <a:pPr marL="514350" indent="-514350">
              <a:buFont typeface="+mj-lt"/>
              <a:buAutoNum type="arabicPeriod" startAt="6"/>
            </a:pPr>
            <a:endParaRPr lang="en-US" sz="1000" dirty="0"/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/>
              <a:t>Few rights (legal, civil, religious, social) for women </a:t>
            </a:r>
          </a:p>
          <a:p>
            <a:pPr marL="514350" indent="-514350">
              <a:buFont typeface="+mj-lt"/>
              <a:buAutoNum type="arabicPeriod" startAt="6"/>
            </a:pPr>
            <a:endParaRPr lang="en-US" sz="1000" dirty="0" smtClean="0"/>
          </a:p>
          <a:p>
            <a:pPr marL="514350" indent="-514350">
              <a:buFont typeface="+mj-lt"/>
              <a:buAutoNum type="arabicPeriod" startAt="6"/>
            </a:pPr>
            <a:r>
              <a:rPr lang="en-US" sz="2800" dirty="0" smtClean="0"/>
              <a:t>Population Momentum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23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381725"/>
            <a:ext cx="10018713" cy="923498"/>
          </a:xfrm>
        </p:spPr>
        <p:txBody>
          <a:bodyPr/>
          <a:lstStyle/>
          <a:p>
            <a:r>
              <a:rPr lang="en-CA" dirty="0"/>
              <a:t>Population Pyramids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039091"/>
            <a:ext cx="10018713" cy="5402653"/>
          </a:xfrm>
        </p:spPr>
        <p:txBody>
          <a:bodyPr>
            <a:normAutofit/>
          </a:bodyPr>
          <a:lstStyle/>
          <a:p>
            <a:r>
              <a:rPr lang="en-CA" altLang="en-US" dirty="0"/>
              <a:t>To help make population projections for different countries, demographers look at a profile of the country’s residents.</a:t>
            </a:r>
          </a:p>
          <a:p>
            <a:pPr lvl="1"/>
            <a:r>
              <a:rPr lang="en-CA" altLang="en-US" dirty="0"/>
              <a:t>What are the ages of the people?</a:t>
            </a:r>
          </a:p>
          <a:p>
            <a:pPr lvl="1"/>
            <a:r>
              <a:rPr lang="en-CA" altLang="en-US" dirty="0"/>
              <a:t>How </a:t>
            </a:r>
            <a:r>
              <a:rPr lang="en-CA" altLang="en-US" dirty="0" smtClean="0"/>
              <a:t>many </a:t>
            </a:r>
            <a:r>
              <a:rPr lang="en-CA" altLang="en-US" dirty="0"/>
              <a:t>men? How many women?</a:t>
            </a:r>
          </a:p>
          <a:p>
            <a:endParaRPr lang="en-CA" altLang="en-US" sz="1000" dirty="0" smtClean="0"/>
          </a:p>
          <a:p>
            <a:r>
              <a:rPr lang="en-CA" altLang="en-US" dirty="0" smtClean="0"/>
              <a:t>Using </a:t>
            </a:r>
            <a:r>
              <a:rPr lang="en-CA" altLang="en-US" dirty="0"/>
              <a:t>this information, they construct a graph called a population </a:t>
            </a:r>
            <a:r>
              <a:rPr lang="en-CA" altLang="en-US" dirty="0" smtClean="0"/>
              <a:t>pyramid.</a:t>
            </a:r>
          </a:p>
          <a:p>
            <a:pPr lvl="1"/>
            <a:r>
              <a:rPr lang="en-CA" altLang="en-US" dirty="0"/>
              <a:t>Represents the age &amp; gender structure of a population using a bar graph</a:t>
            </a:r>
          </a:p>
          <a:p>
            <a:pPr lvl="1"/>
            <a:r>
              <a:rPr lang="en-CA" altLang="en-US" dirty="0"/>
              <a:t>Shows rate of population growth or decline</a:t>
            </a:r>
          </a:p>
          <a:p>
            <a:pPr lvl="1"/>
            <a:r>
              <a:rPr lang="en-CA" altLang="en-US" dirty="0"/>
              <a:t>Births, deaths, and migration shape the </a:t>
            </a:r>
            <a:r>
              <a:rPr lang="en-CA" altLang="en-US" dirty="0" smtClean="0"/>
              <a:t>pyramid</a:t>
            </a:r>
          </a:p>
          <a:p>
            <a:pPr lvl="1"/>
            <a:endParaRPr lang="en-CA" altLang="en-US" sz="1000" dirty="0" smtClean="0"/>
          </a:p>
          <a:p>
            <a:r>
              <a:rPr lang="en-US" dirty="0" smtClean="0"/>
              <a:t>It is a graphic </a:t>
            </a:r>
            <a:r>
              <a:rPr lang="en-US" dirty="0"/>
              <a:t>representation of 100% of a country’s </a:t>
            </a:r>
            <a:r>
              <a:rPr lang="en-US" dirty="0" smtClean="0"/>
              <a:t>population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884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269" y="637310"/>
            <a:ext cx="10515600" cy="739559"/>
          </a:xfrm>
        </p:spPr>
        <p:txBody>
          <a:bodyPr>
            <a:normAutofit/>
          </a:bodyPr>
          <a:lstStyle/>
          <a:p>
            <a:pPr algn="ctr"/>
            <a:r>
              <a:rPr lang="fr-CA" u="sng" dirty="0" smtClean="0"/>
              <a:t>A Population </a:t>
            </a:r>
            <a:r>
              <a:rPr lang="en-GB" u="sng" dirty="0" smtClean="0"/>
              <a:t>Pyramid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619" y="1864510"/>
            <a:ext cx="4201508" cy="4300763"/>
          </a:xfrm>
        </p:spPr>
        <p:txBody>
          <a:bodyPr/>
          <a:lstStyle/>
          <a:p>
            <a:r>
              <a:rPr lang="en-US" dirty="0" smtClean="0"/>
              <a:t>There are three types of patterns shown with Population Pyramids:</a:t>
            </a:r>
          </a:p>
          <a:p>
            <a:pPr lvl="1"/>
            <a:r>
              <a:rPr lang="en-US" dirty="0" smtClean="0"/>
              <a:t>Rapid growth</a:t>
            </a:r>
          </a:p>
          <a:p>
            <a:pPr lvl="1"/>
            <a:r>
              <a:rPr lang="en-US" dirty="0" smtClean="0"/>
              <a:t>Slow growth</a:t>
            </a:r>
            <a:endParaRPr lang="en-GB" dirty="0" smtClean="0"/>
          </a:p>
          <a:p>
            <a:pPr lvl="1"/>
            <a:r>
              <a:rPr lang="en-GB" dirty="0" smtClean="0"/>
              <a:t>Negative growth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580" y="1864510"/>
            <a:ext cx="6201289" cy="39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1534" y="288677"/>
            <a:ext cx="8564265" cy="64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165" y="1171143"/>
            <a:ext cx="10018713" cy="1039090"/>
          </a:xfrm>
        </p:spPr>
        <p:txBody>
          <a:bodyPr/>
          <a:lstStyle/>
          <a:p>
            <a:r>
              <a:rPr lang="en-GB" b="1" u="sng" dirty="0" smtClean="0"/>
              <a:t>Assignment</a:t>
            </a:r>
            <a:r>
              <a:rPr lang="fr-CA" b="1" u="sng" dirty="0" smtClean="0"/>
              <a:t>:  Reading Population </a:t>
            </a:r>
            <a:r>
              <a:rPr lang="en-GB" b="1" u="sng" dirty="0" smtClean="0"/>
              <a:t>Pyramids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6508" y="1690688"/>
            <a:ext cx="9497291" cy="4827838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GB" sz="2800" dirty="0" smtClean="0"/>
              <a:t>Study the pyramids from various countries and answer the questions on the sheet provided. </a:t>
            </a:r>
          </a:p>
          <a:p>
            <a:pPr marL="914400" lvl="1" indent="-457200">
              <a:buFont typeface="+mj-lt"/>
              <a:buAutoNum type="arabicPeriod"/>
            </a:pPr>
            <a:endParaRPr lang="en-GB" sz="1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GB" sz="2800" dirty="0" smtClean="0"/>
              <a:t>Using the data from the 2015 Stats Canada information, make your own population pyramid. </a:t>
            </a:r>
          </a:p>
          <a:p>
            <a:pPr lvl="3"/>
            <a:r>
              <a:rPr lang="en-GB" sz="2400" dirty="0" smtClean="0"/>
              <a:t> Set it up based on the examples. </a:t>
            </a:r>
          </a:p>
          <a:p>
            <a:pPr lvl="3"/>
            <a:r>
              <a:rPr lang="en-GB" sz="2400" dirty="0" smtClean="0"/>
              <a:t> Points will be given for accuracy and neatness. </a:t>
            </a:r>
          </a:p>
          <a:p>
            <a:pPr lvl="3"/>
            <a:r>
              <a:rPr lang="en-GB" sz="2400" dirty="0" smtClean="0"/>
              <a:t> Don’t forget to label it and add a title.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942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86" y="365125"/>
            <a:ext cx="11037194" cy="1325563"/>
          </a:xfrm>
        </p:spPr>
        <p:txBody>
          <a:bodyPr/>
          <a:lstStyle/>
          <a:p>
            <a:r>
              <a:rPr lang="en-GB" sz="4000" b="1" u="sng" dirty="0" smtClean="0"/>
              <a:t>Population Theories</a:t>
            </a:r>
            <a:r>
              <a:rPr lang="en-GB" sz="4000" b="1" dirty="0" smtClean="0"/>
              <a:t>: </a:t>
            </a:r>
            <a:br>
              <a:rPr lang="en-GB" sz="4000" b="1" dirty="0" smtClean="0"/>
            </a:br>
            <a:r>
              <a:rPr lang="en-GB" sz="2800" dirty="0" smtClean="0"/>
              <a:t>Has population always been a problem? 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164" y="1690688"/>
            <a:ext cx="9940636" cy="5046996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Confucius</a:t>
            </a:r>
            <a:r>
              <a:rPr lang="en-US" dirty="0" smtClean="0"/>
              <a:t> </a:t>
            </a:r>
            <a:r>
              <a:rPr lang="en-US" dirty="0"/>
              <a:t>– Land could support only a limited number of people, but migration would occur before the natural population checks of war and </a:t>
            </a:r>
            <a:r>
              <a:rPr lang="en-US" dirty="0" smtClean="0"/>
              <a:t>famine</a:t>
            </a:r>
          </a:p>
          <a:p>
            <a:endParaRPr lang="en-US" sz="1000" dirty="0"/>
          </a:p>
          <a:p>
            <a:r>
              <a:rPr lang="en-US" b="1" u="sng" dirty="0"/>
              <a:t>Aristotle &amp; Plato</a:t>
            </a:r>
            <a:r>
              <a:rPr lang="en-US" dirty="0"/>
              <a:t> – large population provides a military advantage – helps with the warring Greek city-states…If population grows too big, create a new </a:t>
            </a:r>
            <a:r>
              <a:rPr lang="en-US" dirty="0" smtClean="0"/>
              <a:t>city-state</a:t>
            </a:r>
          </a:p>
          <a:p>
            <a:endParaRPr lang="en-US" sz="1000" dirty="0"/>
          </a:p>
          <a:p>
            <a:r>
              <a:rPr lang="en-US" b="1" u="sng" dirty="0"/>
              <a:t>Ancient Roman</a:t>
            </a:r>
            <a:r>
              <a:rPr lang="en-US" dirty="0"/>
              <a:t>s – grow as big as possible to defend borders</a:t>
            </a:r>
          </a:p>
          <a:p>
            <a:endParaRPr lang="en-US" sz="1000" b="1" u="sng" dirty="0" smtClean="0"/>
          </a:p>
          <a:p>
            <a:r>
              <a:rPr lang="en-US" b="1" u="sng" dirty="0" smtClean="0"/>
              <a:t>Early </a:t>
            </a:r>
            <a:r>
              <a:rPr lang="en-US" b="1" u="sng" dirty="0"/>
              <a:t>Christians</a:t>
            </a:r>
            <a:r>
              <a:rPr lang="en-US" u="sng" dirty="0"/>
              <a:t> </a:t>
            </a:r>
            <a:r>
              <a:rPr lang="en-US" dirty="0"/>
              <a:t>– large families to offset high death rates caused by famine, pestilence, and war… (Middle East?)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30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195945"/>
            <a:ext cx="10018713" cy="31242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“One would have thought that it was even more necessary to limit population than property...The neglect of this subject, which in existing states is so common, is a never-failing cause of poverty among the citizens; and poverty is the parent of revolution and crime.”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--Aristotle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634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37" y="180109"/>
            <a:ext cx="10515600" cy="866638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Recent theories</a:t>
            </a:r>
            <a:r>
              <a:rPr lang="en-GB" dirty="0" smtClean="0"/>
              <a:t>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584" y="1046747"/>
            <a:ext cx="6259133" cy="54643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u="sng" dirty="0" smtClean="0"/>
              <a:t>Thomas Malthus (1800s</a:t>
            </a:r>
            <a:r>
              <a:rPr lang="en-US" sz="3000" dirty="0" smtClean="0"/>
              <a:t>)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dirty="0"/>
              <a:t>I</a:t>
            </a:r>
            <a:r>
              <a:rPr lang="en-US" dirty="0" smtClean="0"/>
              <a:t>nfluenced by the rapid growth of cities during the </a:t>
            </a:r>
            <a:r>
              <a:rPr lang="en-US" b="1" u="sng" dirty="0" smtClean="0"/>
              <a:t>Industrial Revolution</a:t>
            </a:r>
          </a:p>
          <a:p>
            <a:r>
              <a:rPr lang="en-US" dirty="0" smtClean="0"/>
              <a:t>Thought overcrowding would destroy the quality of life; </a:t>
            </a:r>
          </a:p>
          <a:p>
            <a:r>
              <a:rPr lang="en-US" dirty="0"/>
              <a:t>P</a:t>
            </a:r>
            <a:r>
              <a:rPr lang="en-US" dirty="0" smtClean="0"/>
              <a:t>opulation increases exponentially while food supply increases algebraically</a:t>
            </a:r>
          </a:p>
          <a:p>
            <a:r>
              <a:rPr lang="en-US" dirty="0" smtClean="0"/>
              <a:t>The food supply would be unable to meet the demand and poverty and famine would result. </a:t>
            </a:r>
          </a:p>
          <a:p>
            <a:r>
              <a:rPr lang="en-US" dirty="0" smtClean="0"/>
              <a:t>He failed to see the technological advances which resulted from the Industrial Rev….but it may still happen later 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885" y="1046747"/>
            <a:ext cx="3530020" cy="4346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37885" y="5565705"/>
            <a:ext cx="358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u="sng" dirty="0" smtClean="0"/>
              <a:t>Thomas Malthus </a:t>
            </a:r>
          </a:p>
          <a:p>
            <a:r>
              <a:rPr lang="en-GB" dirty="0" smtClean="0"/>
              <a:t>(most famous population theorist)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7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185" y="641904"/>
            <a:ext cx="6076549" cy="1319283"/>
          </a:xfrm>
        </p:spPr>
        <p:txBody>
          <a:bodyPr/>
          <a:lstStyle/>
          <a:p>
            <a:pPr algn="ctr"/>
            <a:r>
              <a:rPr lang="en-GB" dirty="0" smtClean="0">
                <a:latin typeface="Franklin Gothic Heavy" panose="020B0903020102020204" pitchFamily="34" charset="0"/>
              </a:rPr>
              <a:t>What do you think? </a:t>
            </a:r>
            <a:endParaRPr lang="en-GB" dirty="0">
              <a:latin typeface="Franklin Gothic Heavy" panose="020B0903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14792" y="1716246"/>
            <a:ext cx="6115333" cy="4217159"/>
          </a:xfrm>
        </p:spPr>
        <p:txBody>
          <a:bodyPr>
            <a:no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Why would POPULATION be considered a problem? </a:t>
            </a:r>
            <a:endParaRPr lang="en-GB" sz="2800" dirty="0" smtClean="0">
              <a:solidFill>
                <a:schemeClr val="tx1"/>
              </a:solidFill>
            </a:endParaRPr>
          </a:p>
          <a:p>
            <a:pPr marL="457200" indent="-457200">
              <a:buClrTx/>
              <a:buFont typeface="+mj-lt"/>
              <a:buAutoNum type="arabicPeriod"/>
            </a:pPr>
            <a:endParaRPr lang="en-GB" sz="1000" dirty="0" smtClean="0">
              <a:solidFill>
                <a:schemeClr val="tx1"/>
              </a:solidFill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</a:rPr>
              <a:t>Why </a:t>
            </a:r>
            <a:r>
              <a:rPr lang="en-GB" sz="2800" dirty="0">
                <a:solidFill>
                  <a:schemeClr val="tx1"/>
                </a:solidFill>
              </a:rPr>
              <a:t>would POPULATON be </a:t>
            </a:r>
            <a:r>
              <a:rPr lang="en-GB" sz="2800" dirty="0" smtClean="0">
                <a:solidFill>
                  <a:schemeClr val="tx1"/>
                </a:solidFill>
              </a:rPr>
              <a:t>considered a </a:t>
            </a:r>
            <a:r>
              <a:rPr lang="en-GB" sz="2800" dirty="0">
                <a:solidFill>
                  <a:schemeClr val="tx1"/>
                </a:solidFill>
              </a:rPr>
              <a:t>WORLD </a:t>
            </a:r>
            <a:r>
              <a:rPr lang="en-GB" sz="2800" dirty="0" smtClean="0">
                <a:solidFill>
                  <a:schemeClr val="tx1"/>
                </a:solidFill>
              </a:rPr>
              <a:t>ISSUE?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GB" sz="1000" dirty="0" smtClean="0">
              <a:solidFill>
                <a:schemeClr val="tx1"/>
              </a:solidFill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</a:rPr>
              <a:t>Canada </a:t>
            </a:r>
            <a:r>
              <a:rPr lang="en-GB" sz="2800" dirty="0">
                <a:solidFill>
                  <a:schemeClr val="tx1"/>
                </a:solidFill>
              </a:rPr>
              <a:t>doesn’t appear to have a POPULATION problem; </a:t>
            </a:r>
            <a:r>
              <a:rPr lang="en-GB" sz="2800" dirty="0" smtClean="0">
                <a:solidFill>
                  <a:schemeClr val="tx1"/>
                </a:solidFill>
              </a:rPr>
              <a:t>why </a:t>
            </a:r>
            <a:r>
              <a:rPr lang="en-GB" sz="2800" dirty="0">
                <a:solidFill>
                  <a:schemeClr val="tx1"/>
                </a:solidFill>
              </a:rPr>
              <a:t>should we </a:t>
            </a:r>
            <a:r>
              <a:rPr lang="en-GB" sz="2800" dirty="0" smtClean="0">
                <a:solidFill>
                  <a:schemeClr val="tx1"/>
                </a:solidFill>
              </a:rPr>
              <a:t>care?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38" y="1716246"/>
            <a:ext cx="3575714" cy="392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4182"/>
            <a:ext cx="10515600" cy="1136506"/>
          </a:xfrm>
        </p:spPr>
        <p:txBody>
          <a:bodyPr/>
          <a:lstStyle/>
          <a:p>
            <a:r>
              <a:rPr lang="en-US" b="1" u="sng" dirty="0">
                <a:solidFill>
                  <a:prstClr val="black"/>
                </a:solidFill>
              </a:rPr>
              <a:t>William Catton (1982)</a:t>
            </a:r>
            <a:endParaRPr lang="fr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8789" y="2306782"/>
            <a:ext cx="4375011" cy="3124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799" y="1797033"/>
            <a:ext cx="4970075" cy="414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/>
              <a:t>An </a:t>
            </a:r>
            <a:r>
              <a:rPr lang="en-US" sz="2400" b="1" u="sng" dirty="0" smtClean="0"/>
              <a:t>overshoot</a:t>
            </a:r>
            <a:r>
              <a:rPr lang="en-US" sz="2400" dirty="0" smtClean="0"/>
              <a:t> condition occurs when the population growth rate exceeds the planets </a:t>
            </a:r>
            <a:r>
              <a:rPr lang="en-US" sz="2400" b="1" u="sng" dirty="0" smtClean="0"/>
              <a:t>carrying capacity</a:t>
            </a:r>
            <a:r>
              <a:rPr lang="en-US" sz="2400" dirty="0" smtClean="0"/>
              <a:t>. At this point, the population will start to die out and eventually even out with the carrying capacity again.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10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We </a:t>
            </a:r>
            <a:r>
              <a:rPr lang="en-US" sz="2400" dirty="0">
                <a:solidFill>
                  <a:prstClr val="black"/>
                </a:solidFill>
              </a:rPr>
              <a:t>need a </a:t>
            </a:r>
            <a:r>
              <a:rPr lang="en-US" sz="2400" b="1" dirty="0">
                <a:solidFill>
                  <a:prstClr val="black"/>
                </a:solidFill>
                <a:latin typeface="Franklin Gothic Heavy" panose="020B0903020102020204" pitchFamily="34" charset="0"/>
              </a:rPr>
              <a:t>sustainable</a:t>
            </a:r>
            <a:r>
              <a:rPr lang="en-US" sz="2400" dirty="0">
                <a:solidFill>
                  <a:prstClr val="black"/>
                </a:solidFill>
              </a:rPr>
              <a:t> economy, where the needs of the population are balanced against the health of the environment. We can no longer just expand into underpopulated regions. 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352801"/>
          </a:xfrm>
        </p:spPr>
        <p:txBody>
          <a:bodyPr/>
          <a:lstStyle/>
          <a:p>
            <a:pPr>
              <a:buClrTx/>
            </a:pPr>
            <a:r>
              <a:rPr lang="en-CA" altLang="en-US" sz="2800" dirty="0"/>
              <a:t>We are also seeing the impact of migration from rural areas to urban areas</a:t>
            </a:r>
            <a:r>
              <a:rPr lang="en-CA" altLang="en-US" sz="2800" dirty="0" smtClean="0"/>
              <a:t>.</a:t>
            </a:r>
          </a:p>
          <a:p>
            <a:pPr>
              <a:buClrTx/>
            </a:pPr>
            <a:endParaRPr lang="en-CA" altLang="en-US" sz="1000" dirty="0"/>
          </a:p>
          <a:p>
            <a:pPr>
              <a:buClrTx/>
            </a:pPr>
            <a:r>
              <a:rPr lang="en-CA" altLang="en-US" sz="2800" dirty="0"/>
              <a:t>In what other time period in history did this occur?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556261"/>
            <a:ext cx="10018713" cy="1455419"/>
          </a:xfrm>
        </p:spPr>
        <p:txBody>
          <a:bodyPr/>
          <a:lstStyle/>
          <a:p>
            <a:r>
              <a:rPr lang="en-US" dirty="0" smtClean="0"/>
              <a:t>What Makes </a:t>
            </a:r>
            <a:r>
              <a:rPr lang="en-US" dirty="0"/>
              <a:t>P</a:t>
            </a:r>
            <a:r>
              <a:rPr lang="en-US" dirty="0" smtClean="0"/>
              <a:t>eople Migrate?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25535"/>
            <a:ext cx="10018713" cy="4411979"/>
          </a:xfrm>
        </p:spPr>
        <p:txBody>
          <a:bodyPr>
            <a:normAutofit lnSpcReduction="10000"/>
          </a:bodyPr>
          <a:lstStyle/>
          <a:p>
            <a:r>
              <a:rPr lang="en-CA" sz="3200" dirty="0"/>
              <a:t>Push factors: Factors that cause people to leave an </a:t>
            </a:r>
            <a:r>
              <a:rPr lang="en-CA" sz="3200" dirty="0" smtClean="0"/>
              <a:t>area</a:t>
            </a:r>
          </a:p>
          <a:p>
            <a:pPr lvl="1"/>
            <a:r>
              <a:rPr lang="en-CA" sz="2800" dirty="0" smtClean="0"/>
              <a:t>Low wages</a:t>
            </a:r>
          </a:p>
          <a:p>
            <a:pPr lvl="1"/>
            <a:r>
              <a:rPr lang="en-CA" sz="2800" dirty="0" smtClean="0"/>
              <a:t>Shortage of work or food</a:t>
            </a:r>
          </a:p>
          <a:p>
            <a:pPr lvl="1"/>
            <a:r>
              <a:rPr lang="en-CA" sz="2800" dirty="0" smtClean="0"/>
              <a:t>Overcrowding</a:t>
            </a:r>
          </a:p>
          <a:p>
            <a:pPr lvl="1"/>
            <a:r>
              <a:rPr lang="en-CA" sz="2800" dirty="0" smtClean="0"/>
              <a:t>Political persecution</a:t>
            </a:r>
          </a:p>
          <a:p>
            <a:pPr lvl="1"/>
            <a:r>
              <a:rPr lang="en-CA" sz="2800" dirty="0" smtClean="0"/>
              <a:t>Crime</a:t>
            </a:r>
          </a:p>
          <a:p>
            <a:pPr lvl="1"/>
            <a:r>
              <a:rPr lang="en-CA" sz="2800" dirty="0" smtClean="0"/>
              <a:t>War</a:t>
            </a:r>
          </a:p>
          <a:p>
            <a:pPr lvl="1"/>
            <a:r>
              <a:rPr lang="en-CA" sz="2800" dirty="0" smtClean="0"/>
              <a:t>Environmental degradation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2614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People Migrate?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217421"/>
            <a:ext cx="10018713" cy="3954780"/>
          </a:xfrm>
        </p:spPr>
        <p:txBody>
          <a:bodyPr>
            <a:normAutofit/>
          </a:bodyPr>
          <a:lstStyle/>
          <a:p>
            <a:pPr marL="265176" lvl="1" indent="-265176">
              <a:buSzPct val="80000"/>
              <a:buFont typeface="Wingdings 2"/>
              <a:buChar char=""/>
            </a:pPr>
            <a:r>
              <a:rPr lang="en-CA" sz="3200" dirty="0"/>
              <a:t>Pull factors: Factors that cause people to go to an </a:t>
            </a:r>
            <a:r>
              <a:rPr lang="en-CA" sz="3200" dirty="0" smtClean="0"/>
              <a:t>area</a:t>
            </a:r>
            <a:endParaRPr lang="en-CA" sz="3200" dirty="0"/>
          </a:p>
          <a:p>
            <a:pPr marL="722376" lvl="2" indent="-265176">
              <a:buSzPct val="80000"/>
              <a:buFont typeface="Wingdings 2"/>
              <a:buChar char=""/>
            </a:pPr>
            <a:r>
              <a:rPr lang="en-CA" sz="2600" dirty="0"/>
              <a:t>high wages</a:t>
            </a:r>
          </a:p>
          <a:p>
            <a:pPr marL="722376" lvl="2" indent="-265176">
              <a:buSzPct val="80000"/>
              <a:buFont typeface="Wingdings 2"/>
              <a:buChar char=""/>
            </a:pPr>
            <a:r>
              <a:rPr lang="en-CA" sz="2600" dirty="0"/>
              <a:t>high standard of living</a:t>
            </a:r>
          </a:p>
          <a:p>
            <a:pPr marL="722376" lvl="2" indent="-265176">
              <a:buSzPct val="80000"/>
              <a:buFont typeface="Wingdings 2"/>
              <a:buChar char=""/>
            </a:pPr>
            <a:r>
              <a:rPr lang="en-CA" sz="2600" dirty="0"/>
              <a:t>educational opportunities</a:t>
            </a:r>
          </a:p>
          <a:p>
            <a:pPr marL="722376" lvl="2" indent="-265176">
              <a:buSzPct val="80000"/>
              <a:buFont typeface="Wingdings 2"/>
              <a:buChar char=""/>
            </a:pPr>
            <a:r>
              <a:rPr lang="en-CA" sz="2600" dirty="0"/>
              <a:t>freedom</a:t>
            </a:r>
          </a:p>
          <a:p>
            <a:pPr marL="722376" lvl="2" indent="-265176">
              <a:buSzPct val="80000"/>
              <a:buFont typeface="Wingdings 2"/>
              <a:buChar char=""/>
            </a:pPr>
            <a:r>
              <a:rPr lang="en-CA" sz="2600" dirty="0"/>
              <a:t>lots of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46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Events affect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033516"/>
            <a:ext cx="10018713" cy="3830471"/>
          </a:xfrm>
        </p:spPr>
        <p:txBody>
          <a:bodyPr>
            <a:noAutofit/>
          </a:bodyPr>
          <a:lstStyle/>
          <a:p>
            <a:r>
              <a:rPr lang="en-CA" altLang="en-US" sz="2800" dirty="0"/>
              <a:t>Wars can decimate a generation of men.</a:t>
            </a:r>
          </a:p>
          <a:p>
            <a:endParaRPr lang="en-CA" altLang="en-US" sz="1000" dirty="0"/>
          </a:p>
          <a:p>
            <a:r>
              <a:rPr lang="en-CA" altLang="en-US" sz="2800" dirty="0"/>
              <a:t>New medicines can reduce or eradicate disease, extending life expectancy.</a:t>
            </a:r>
          </a:p>
          <a:p>
            <a:endParaRPr lang="en-CA" altLang="en-US" sz="1000" dirty="0"/>
          </a:p>
          <a:p>
            <a:r>
              <a:rPr lang="en-CA" altLang="en-US" sz="2800" dirty="0"/>
              <a:t>Population changes may be a warning sign of other important changes (ex. environmental</a:t>
            </a:r>
            <a:r>
              <a:rPr lang="en-CA" altLang="en-US" sz="2800" dirty="0" smtClean="0"/>
              <a:t>)</a:t>
            </a:r>
            <a:endParaRPr lang="en-CA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34722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39736"/>
            <a:ext cx="10018713" cy="4465320"/>
          </a:xfrm>
        </p:spPr>
        <p:txBody>
          <a:bodyPr>
            <a:normAutofit/>
          </a:bodyPr>
          <a:lstStyle/>
          <a:p>
            <a:r>
              <a:rPr lang="en-CA" sz="3200" dirty="0"/>
              <a:t>Emigrants: people who move from a country</a:t>
            </a:r>
          </a:p>
          <a:p>
            <a:endParaRPr lang="en-CA" sz="1000" dirty="0"/>
          </a:p>
          <a:p>
            <a:r>
              <a:rPr lang="en-CA" sz="3200" dirty="0"/>
              <a:t>Immigrants: people who move to a country</a:t>
            </a:r>
          </a:p>
          <a:p>
            <a:endParaRPr lang="en-CA" sz="1000" dirty="0"/>
          </a:p>
          <a:p>
            <a:r>
              <a:rPr lang="en-CA" sz="3200" dirty="0"/>
              <a:t>Each year, over 2 million people migrate and settle permanently in a new country.</a:t>
            </a:r>
          </a:p>
        </p:txBody>
      </p:sp>
    </p:spTree>
    <p:extLst>
      <p:ext uri="{BB962C8B-B14F-4D97-AF65-F5344CB8AC3E}">
        <p14:creationId xmlns:p14="http://schemas.microsoft.com/office/powerpoint/2010/main" val="2905767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670562"/>
            <a:ext cx="10018713" cy="1272539"/>
          </a:xfrm>
        </p:spPr>
        <p:txBody>
          <a:bodyPr/>
          <a:lstStyle/>
          <a:p>
            <a:r>
              <a:rPr lang="en-US" dirty="0" smtClean="0"/>
              <a:t>Types of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43101"/>
            <a:ext cx="10018713" cy="3954781"/>
          </a:xfrm>
        </p:spPr>
        <p:txBody>
          <a:bodyPr>
            <a:noAutofit/>
          </a:bodyPr>
          <a:lstStyle/>
          <a:p>
            <a:r>
              <a:rPr lang="en-CA" sz="3200" dirty="0"/>
              <a:t>voluntary/involuntary</a:t>
            </a:r>
          </a:p>
          <a:p>
            <a:endParaRPr lang="en-CA" sz="1000" dirty="0"/>
          </a:p>
          <a:p>
            <a:r>
              <a:rPr lang="en-CA" sz="3200" dirty="0"/>
              <a:t>permanent/temporary</a:t>
            </a:r>
          </a:p>
          <a:p>
            <a:endParaRPr lang="en-CA" sz="1000" dirty="0"/>
          </a:p>
          <a:p>
            <a:r>
              <a:rPr lang="en-CA" sz="3200" dirty="0"/>
              <a:t>legal/illegal</a:t>
            </a:r>
          </a:p>
          <a:p>
            <a:endParaRPr lang="en-CA" sz="1000" dirty="0"/>
          </a:p>
          <a:p>
            <a:r>
              <a:rPr lang="en-CA" sz="3200" dirty="0" smtClean="0"/>
              <a:t>international/internal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951963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502920"/>
            <a:ext cx="10018713" cy="1021079"/>
          </a:xfrm>
        </p:spPr>
        <p:txBody>
          <a:bodyPr/>
          <a:lstStyle/>
          <a:p>
            <a:r>
              <a:rPr lang="en-US" dirty="0" smtClean="0"/>
              <a:t>Voluntary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23999"/>
            <a:ext cx="10018713" cy="4602481"/>
          </a:xfrm>
        </p:spPr>
        <p:txBody>
          <a:bodyPr>
            <a:noAutofit/>
          </a:bodyPr>
          <a:lstStyle/>
          <a:p>
            <a:r>
              <a:rPr lang="en-CA" sz="3200" dirty="0"/>
              <a:t>movement of people by their own free will</a:t>
            </a:r>
          </a:p>
          <a:p>
            <a:endParaRPr lang="en-CA" sz="1000" dirty="0"/>
          </a:p>
          <a:p>
            <a:r>
              <a:rPr lang="en-CA" sz="3200" dirty="0"/>
              <a:t>During the Industrial Revolution, 70 million Europeans left for Canada, the USA, Australia, etc.</a:t>
            </a:r>
          </a:p>
          <a:p>
            <a:endParaRPr lang="en-CA" sz="1000" dirty="0"/>
          </a:p>
          <a:p>
            <a:r>
              <a:rPr lang="en-CA" sz="3200" dirty="0"/>
              <a:t>This is known as “good” migration – people moving to where there are more resources and opportunities</a:t>
            </a:r>
            <a:r>
              <a:rPr lang="en-CA" sz="3200" dirty="0" smtClean="0"/>
              <a:t>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720787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708660"/>
            <a:ext cx="10018713" cy="1089659"/>
          </a:xfrm>
        </p:spPr>
        <p:txBody>
          <a:bodyPr/>
          <a:lstStyle/>
          <a:p>
            <a:r>
              <a:rPr lang="en-US" dirty="0" smtClean="0"/>
              <a:t>Involuntary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98319"/>
            <a:ext cx="10018713" cy="4511041"/>
          </a:xfrm>
        </p:spPr>
        <p:txBody>
          <a:bodyPr>
            <a:noAutofit/>
          </a:bodyPr>
          <a:lstStyle/>
          <a:p>
            <a:r>
              <a:rPr lang="en-CA" sz="3200" dirty="0"/>
              <a:t>movement of people against their will</a:t>
            </a:r>
          </a:p>
          <a:p>
            <a:endParaRPr lang="en-CA" sz="1000" dirty="0"/>
          </a:p>
          <a:p>
            <a:r>
              <a:rPr lang="en-CA" sz="3200" dirty="0"/>
              <a:t>Ex: up to 15 million Africans involuntarily migrated during the slave trade years.</a:t>
            </a:r>
          </a:p>
          <a:p>
            <a:endParaRPr lang="en-CA" sz="1000" dirty="0"/>
          </a:p>
          <a:p>
            <a:r>
              <a:rPr lang="en-CA" sz="3200" dirty="0"/>
              <a:t>2 causes: political (war, persecution, etc.), or environmental (drought, climate change, etc.)</a:t>
            </a:r>
          </a:p>
          <a:p>
            <a:endParaRPr lang="en-CA" sz="1000" dirty="0" smtClean="0"/>
          </a:p>
          <a:p>
            <a:r>
              <a:rPr lang="en-CA" sz="3200" dirty="0" smtClean="0"/>
              <a:t>This </a:t>
            </a:r>
            <a:r>
              <a:rPr lang="en-CA" sz="3200" dirty="0"/>
              <a:t>is known as “bad” migration.</a:t>
            </a:r>
          </a:p>
        </p:txBody>
      </p:sp>
    </p:spTree>
    <p:extLst>
      <p:ext uri="{BB962C8B-B14F-4D97-AF65-F5344CB8AC3E}">
        <p14:creationId xmlns:p14="http://schemas.microsoft.com/office/powerpoint/2010/main" val="1005801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807722"/>
            <a:ext cx="10018713" cy="1226819"/>
          </a:xfrm>
        </p:spPr>
        <p:txBody>
          <a:bodyPr/>
          <a:lstStyle/>
          <a:p>
            <a:r>
              <a:rPr lang="en-US" dirty="0" smtClean="0"/>
              <a:t>Permanent/Temporary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34541"/>
            <a:ext cx="10018713" cy="4411980"/>
          </a:xfrm>
        </p:spPr>
        <p:txBody>
          <a:bodyPr>
            <a:normAutofit/>
          </a:bodyPr>
          <a:lstStyle/>
          <a:p>
            <a:r>
              <a:rPr lang="en-CA" sz="3200" dirty="0"/>
              <a:t>In the past, most migration was </a:t>
            </a:r>
            <a:r>
              <a:rPr lang="en-CA" sz="3200" dirty="0" smtClean="0"/>
              <a:t>permanent</a:t>
            </a:r>
          </a:p>
          <a:p>
            <a:endParaRPr lang="en-CA" sz="1000" dirty="0"/>
          </a:p>
          <a:p>
            <a:r>
              <a:rPr lang="en-CA" sz="3200" dirty="0"/>
              <a:t>Now with the ease of travel, it is often temporary.</a:t>
            </a:r>
          </a:p>
          <a:p>
            <a:endParaRPr lang="en-CA" sz="1000" dirty="0" smtClean="0"/>
          </a:p>
          <a:p>
            <a:r>
              <a:rPr lang="en-CA" sz="3200" dirty="0" smtClean="0"/>
              <a:t>Many </a:t>
            </a:r>
            <a:r>
              <a:rPr lang="en-CA" sz="3200" dirty="0"/>
              <a:t>countries (e.g. Germany) do not allow much permanent settlement and only allow people to come work in the country temporarily</a:t>
            </a:r>
            <a:r>
              <a:rPr lang="en-CA" sz="3200" dirty="0" smtClean="0"/>
              <a:t>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02898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917388"/>
            <a:ext cx="9692640" cy="826260"/>
          </a:xfrm>
        </p:spPr>
        <p:txBody>
          <a:bodyPr/>
          <a:lstStyle/>
          <a:p>
            <a:pPr algn="ctr"/>
            <a:r>
              <a:rPr lang="fr-CA" dirty="0" smtClean="0"/>
              <a:t>Population Quiz: 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512" y="1743648"/>
            <a:ext cx="8595360" cy="55216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How much do you already know about population?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895" y="2569908"/>
            <a:ext cx="5201719" cy="334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Permanent/Temporary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845127"/>
            <a:ext cx="10018713" cy="4946073"/>
          </a:xfrm>
        </p:spPr>
        <p:txBody>
          <a:bodyPr>
            <a:normAutofit/>
          </a:bodyPr>
          <a:lstStyle/>
          <a:p>
            <a:r>
              <a:rPr lang="en-CA" sz="3200" dirty="0"/>
              <a:t>Refugees: people fleeing from danger</a:t>
            </a:r>
          </a:p>
          <a:p>
            <a:endParaRPr lang="en-CA" sz="1000" dirty="0"/>
          </a:p>
          <a:p>
            <a:r>
              <a:rPr lang="en-CA" sz="3200" dirty="0"/>
              <a:t>some are permanent, but many countries expect them to return to their country of origin once conditions improve</a:t>
            </a:r>
            <a:r>
              <a:rPr lang="en-CA" sz="3200" dirty="0" smtClean="0"/>
              <a:t>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399318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Legal/Illegal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438399"/>
            <a:ext cx="10018713" cy="3124201"/>
          </a:xfrm>
        </p:spPr>
        <p:txBody>
          <a:bodyPr>
            <a:normAutofit/>
          </a:bodyPr>
          <a:lstStyle/>
          <a:p>
            <a:r>
              <a:rPr lang="en-CA" sz="3200" dirty="0"/>
              <a:t>Legal: Countries accept people according to the rules that they have set.</a:t>
            </a:r>
          </a:p>
          <a:p>
            <a:endParaRPr lang="en-CA" sz="1000" dirty="0"/>
          </a:p>
          <a:p>
            <a:r>
              <a:rPr lang="en-CA" sz="3200" dirty="0"/>
              <a:t>Illegal: people either “sneak” in or don’t leave when they are supposed to</a:t>
            </a:r>
            <a:r>
              <a:rPr lang="en-CA" sz="3200" dirty="0" smtClean="0"/>
              <a:t>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650590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05740"/>
            <a:ext cx="10018713" cy="1203959"/>
          </a:xfrm>
        </p:spPr>
        <p:txBody>
          <a:bodyPr/>
          <a:lstStyle/>
          <a:p>
            <a:r>
              <a:rPr lang="en-US" dirty="0" smtClean="0"/>
              <a:t>Canadian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982981"/>
            <a:ext cx="10018713" cy="5715000"/>
          </a:xfrm>
        </p:spPr>
        <p:txBody>
          <a:bodyPr>
            <a:normAutofit/>
          </a:bodyPr>
          <a:lstStyle/>
          <a:p>
            <a:r>
              <a:rPr lang="en-CA" sz="3200" dirty="0"/>
              <a:t>Canada has 5 requirements for immigration. A person must meet one of these requirements</a:t>
            </a:r>
            <a:r>
              <a:rPr lang="en-CA" sz="3200" dirty="0" smtClean="0"/>
              <a:t>:</a:t>
            </a:r>
            <a:endParaRPr lang="en-CA" sz="3200" dirty="0"/>
          </a:p>
          <a:p>
            <a:pPr marL="914400" lvl="1" indent="-457200">
              <a:buFont typeface="+mj-lt"/>
              <a:buAutoNum type="arabicPeriod"/>
            </a:pPr>
            <a:r>
              <a:rPr lang="en-CA" sz="2600" dirty="0" smtClean="0"/>
              <a:t>Skilled </a:t>
            </a:r>
            <a:r>
              <a:rPr lang="en-CA" sz="2600" dirty="0"/>
              <a:t>worker: well-educated, desired </a:t>
            </a:r>
            <a:r>
              <a:rPr lang="en-CA" sz="2600" dirty="0" smtClean="0"/>
              <a:t>trade</a:t>
            </a:r>
            <a:endParaRPr lang="en-CA" sz="2600" dirty="0"/>
          </a:p>
          <a:p>
            <a:pPr marL="914400" lvl="1" indent="-457200">
              <a:buFont typeface="+mj-lt"/>
              <a:buAutoNum type="arabicPeriod"/>
            </a:pPr>
            <a:r>
              <a:rPr lang="en-CA" sz="2600" dirty="0" smtClean="0"/>
              <a:t>Investor/entrepreneur</a:t>
            </a:r>
            <a:r>
              <a:rPr lang="en-CA" sz="2600" dirty="0"/>
              <a:t>: have money to invest or able to start their own business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600" dirty="0" smtClean="0"/>
              <a:t>Family </a:t>
            </a:r>
            <a:r>
              <a:rPr lang="en-CA" sz="2600" dirty="0"/>
              <a:t>reunification: already have immediate family permanently settled here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600" dirty="0" smtClean="0"/>
              <a:t>Provincial </a:t>
            </a:r>
            <a:r>
              <a:rPr lang="en-CA" sz="2600" dirty="0"/>
              <a:t>Sponsorship: provinces can ask for people with special skills that will fill a need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600" dirty="0" smtClean="0"/>
              <a:t>Refugees</a:t>
            </a:r>
            <a:r>
              <a:rPr lang="en-CA" sz="2600" dirty="0"/>
              <a:t>: a true refugee claim (often denied</a:t>
            </a:r>
            <a:r>
              <a:rPr lang="en-CA" sz="2600" dirty="0" smtClean="0"/>
              <a:t>)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3330759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27463"/>
            <a:ext cx="10018713" cy="883919"/>
          </a:xfrm>
        </p:spPr>
        <p:txBody>
          <a:bodyPr/>
          <a:lstStyle/>
          <a:p>
            <a:r>
              <a:rPr lang="en-US" dirty="0" smtClean="0"/>
              <a:t>International/Internal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011382"/>
            <a:ext cx="10018713" cy="5389419"/>
          </a:xfrm>
        </p:spPr>
        <p:txBody>
          <a:bodyPr>
            <a:noAutofit/>
          </a:bodyPr>
          <a:lstStyle/>
          <a:p>
            <a:r>
              <a:rPr lang="en-CA" sz="3200" dirty="0"/>
              <a:t>International migration is a change of </a:t>
            </a:r>
            <a:r>
              <a:rPr lang="en-US" sz="3200" dirty="0"/>
              <a:t>residence over national boundaries.</a:t>
            </a:r>
            <a:endParaRPr lang="en-CA" sz="3200" dirty="0"/>
          </a:p>
          <a:p>
            <a:endParaRPr lang="en-CA" sz="1000" dirty="0" smtClean="0"/>
          </a:p>
          <a:p>
            <a:r>
              <a:rPr lang="en-CA" sz="3200" dirty="0" smtClean="0"/>
              <a:t>Internal </a:t>
            </a:r>
            <a:r>
              <a:rPr lang="en-CA" sz="3200" dirty="0"/>
              <a:t>migration occurs within a country’s borders</a:t>
            </a:r>
            <a:r>
              <a:rPr lang="en-CA" sz="3200" dirty="0" smtClean="0"/>
              <a:t>.</a:t>
            </a:r>
          </a:p>
          <a:p>
            <a:endParaRPr lang="en-CA" sz="1000" dirty="0" smtClean="0"/>
          </a:p>
          <a:p>
            <a:pPr lvl="1"/>
            <a:r>
              <a:rPr lang="en-CA" sz="2800" dirty="0" smtClean="0"/>
              <a:t>Does </a:t>
            </a:r>
            <a:r>
              <a:rPr lang="en-CA" sz="2800" dirty="0"/>
              <a:t>Canada experience this?</a:t>
            </a:r>
          </a:p>
          <a:p>
            <a:endParaRPr lang="en-CA" sz="1000" dirty="0"/>
          </a:p>
          <a:p>
            <a:r>
              <a:rPr lang="en-CA" sz="3200" dirty="0"/>
              <a:t>Most common: rural to urban migration</a:t>
            </a:r>
          </a:p>
          <a:p>
            <a:endParaRPr lang="en-CA" sz="1000" dirty="0"/>
          </a:p>
          <a:p>
            <a:pPr lvl="1"/>
            <a:r>
              <a:rPr lang="en-CA" sz="2800" dirty="0"/>
              <a:t>Canada’s </a:t>
            </a:r>
            <a:r>
              <a:rPr lang="en-CA" sz="2800" dirty="0" smtClean="0"/>
              <a:t>internal migration </a:t>
            </a:r>
            <a:r>
              <a:rPr lang="en-CA" sz="2800" dirty="0"/>
              <a:t>rate has stabilized and we are at about 80% urban, 20% rural</a:t>
            </a:r>
            <a:r>
              <a:rPr lang="en-CA" sz="2800" dirty="0" smtClean="0"/>
              <a:t>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660221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944880"/>
            <a:ext cx="10018713" cy="838199"/>
          </a:xfrm>
        </p:spPr>
        <p:txBody>
          <a:bodyPr/>
          <a:lstStyle/>
          <a:p>
            <a:r>
              <a:rPr lang="en-US" dirty="0" smtClean="0"/>
              <a:t>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96934"/>
            <a:ext cx="10018713" cy="4015739"/>
          </a:xfrm>
        </p:spPr>
        <p:txBody>
          <a:bodyPr>
            <a:noAutofit/>
          </a:bodyPr>
          <a:lstStyle/>
          <a:p>
            <a:r>
              <a:rPr lang="en-CA" sz="3200" dirty="0"/>
              <a:t>The </a:t>
            </a:r>
            <a:r>
              <a:rPr lang="en-CA" sz="3200" dirty="0">
                <a:solidFill>
                  <a:srgbClr val="FF0000"/>
                </a:solidFill>
              </a:rPr>
              <a:t>Brain </a:t>
            </a:r>
            <a:r>
              <a:rPr lang="en-CA" sz="3200" dirty="0" smtClean="0">
                <a:solidFill>
                  <a:srgbClr val="FF0000"/>
                </a:solidFill>
              </a:rPr>
              <a:t>Drain</a:t>
            </a:r>
            <a:r>
              <a:rPr lang="en-CA" sz="3200" dirty="0" smtClean="0"/>
              <a:t> - developing </a:t>
            </a:r>
            <a:r>
              <a:rPr lang="en-CA" sz="3200" dirty="0"/>
              <a:t>countries are losing their “best and brightest” to emigration.</a:t>
            </a:r>
          </a:p>
          <a:p>
            <a:r>
              <a:rPr lang="en-CA" sz="3200" dirty="0"/>
              <a:t>In many poor countries (Haiti, Ghana, Mozambique), 50-80% of college/university grads leave for other countries</a:t>
            </a:r>
            <a:r>
              <a:rPr lang="en-CA" sz="3200" dirty="0" smtClean="0"/>
              <a:t>.</a:t>
            </a:r>
          </a:p>
          <a:p>
            <a:endParaRPr lang="en-CA" sz="1000" dirty="0"/>
          </a:p>
          <a:p>
            <a:r>
              <a:rPr lang="en-CA" sz="3200" dirty="0"/>
              <a:t>Is </a:t>
            </a:r>
            <a:r>
              <a:rPr lang="en-CA" sz="3200" dirty="0" smtClean="0"/>
              <a:t>there </a:t>
            </a:r>
            <a:r>
              <a:rPr lang="en-CA" sz="3200" dirty="0"/>
              <a:t>a solution to this problem</a:t>
            </a:r>
            <a:r>
              <a:rPr lang="en-CA" sz="3200" dirty="0" smtClean="0"/>
              <a:t>?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853703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010" y="344618"/>
            <a:ext cx="10515600" cy="883715"/>
          </a:xfrm>
        </p:spPr>
        <p:txBody>
          <a:bodyPr>
            <a:normAutofit/>
          </a:bodyPr>
          <a:lstStyle/>
          <a:p>
            <a:pPr algn="ctr"/>
            <a:r>
              <a:rPr lang="fr-CA" dirty="0" smtClean="0"/>
              <a:t>The </a:t>
            </a:r>
            <a:r>
              <a:rPr lang="en-GB" dirty="0" smtClean="0"/>
              <a:t>Demographic</a:t>
            </a:r>
            <a:r>
              <a:rPr lang="fr-CA" dirty="0" smtClean="0"/>
              <a:t> Transition Model</a:t>
            </a:r>
            <a:endParaRPr lang="fr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6071" y="1228333"/>
            <a:ext cx="7635478" cy="526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2" y="21471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“</a:t>
            </a:r>
            <a:r>
              <a:rPr lang="en-US" b="1" dirty="0"/>
              <a:t>Demographic Transition Model</a:t>
            </a:r>
            <a:r>
              <a:rPr lang="en-US" b="1" dirty="0" smtClean="0"/>
              <a:t>”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18" y="1316182"/>
            <a:ext cx="9761504" cy="508461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sz="3200" b="1" dirty="0"/>
              <a:t>Demographic transition model</a:t>
            </a:r>
            <a:r>
              <a:rPr lang="en-GB" sz="3200" dirty="0"/>
              <a:t>: a hypothetical model that illustrates the stages of </a:t>
            </a:r>
            <a:r>
              <a:rPr lang="en-GB" sz="3200" u="sng" dirty="0"/>
              <a:t>trends</a:t>
            </a:r>
            <a:r>
              <a:rPr lang="en-GB" sz="3200" dirty="0"/>
              <a:t> relating to human populations </a:t>
            </a:r>
            <a:r>
              <a:rPr lang="en-GB" sz="3200" dirty="0" smtClean="0"/>
              <a:t>- </a:t>
            </a:r>
            <a:r>
              <a:rPr lang="en-GB" sz="3200" dirty="0"/>
              <a:t>their size, distribution, composition, and development.</a:t>
            </a:r>
            <a:endParaRPr lang="en-US" sz="3200" dirty="0"/>
          </a:p>
          <a:p>
            <a:endParaRPr lang="en-US" sz="1000" dirty="0" smtClean="0"/>
          </a:p>
          <a:p>
            <a:r>
              <a:rPr lang="en-US" sz="3200" dirty="0" smtClean="0"/>
              <a:t>A </a:t>
            </a:r>
            <a:r>
              <a:rPr lang="en-US" sz="3200" dirty="0" smtClean="0"/>
              <a:t>line graph that shows birth and death rates in a given country.</a:t>
            </a:r>
          </a:p>
          <a:p>
            <a:endParaRPr lang="en-US" sz="1000" dirty="0" smtClean="0"/>
          </a:p>
          <a:p>
            <a:r>
              <a:rPr lang="en-US" sz="3200" dirty="0" smtClean="0"/>
              <a:t>It shows the </a:t>
            </a:r>
            <a:r>
              <a:rPr lang="en-US" sz="3200" dirty="0" smtClean="0"/>
              <a:t>average number </a:t>
            </a:r>
            <a:r>
              <a:rPr lang="en-US" sz="3200" dirty="0" smtClean="0"/>
              <a:t>of births/1000 people in a year and compares it to the </a:t>
            </a:r>
            <a:r>
              <a:rPr lang="en-US" sz="3200" dirty="0" smtClean="0"/>
              <a:t>average number </a:t>
            </a:r>
            <a:r>
              <a:rPr lang="en-US" sz="3200" dirty="0" smtClean="0"/>
              <a:t>of deaths in the same year. </a:t>
            </a:r>
          </a:p>
          <a:p>
            <a:endParaRPr lang="en-US" sz="1000" dirty="0" smtClean="0"/>
          </a:p>
          <a:p>
            <a:r>
              <a:rPr lang="en-US" sz="3200" dirty="0" smtClean="0"/>
              <a:t>Birth rate – death rate = rate of natural increase</a:t>
            </a:r>
          </a:p>
          <a:p>
            <a:endParaRPr lang="en-US" sz="1000" dirty="0" smtClean="0"/>
          </a:p>
          <a:p>
            <a:r>
              <a:rPr lang="en-US" sz="3200" dirty="0" smtClean="0"/>
              <a:t>Categorizes population growth into 5 stages.</a:t>
            </a:r>
          </a:p>
        </p:txBody>
      </p:sp>
    </p:spTree>
    <p:extLst>
      <p:ext uri="{BB962C8B-B14F-4D97-AF65-F5344CB8AC3E}">
        <p14:creationId xmlns:p14="http://schemas.microsoft.com/office/powerpoint/2010/main" val="33502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791" y="906591"/>
            <a:ext cx="8790419" cy="520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326" y="263237"/>
            <a:ext cx="10217826" cy="1823142"/>
          </a:xfrm>
        </p:spPr>
        <p:txBody>
          <a:bodyPr>
            <a:normAutofit/>
          </a:bodyPr>
          <a:lstStyle/>
          <a:p>
            <a:r>
              <a:rPr lang="fr-CA" sz="3600" b="1" u="sng" dirty="0" smtClean="0"/>
              <a:t>Stage 1</a:t>
            </a:r>
            <a:r>
              <a:rPr lang="fr-CA" sz="3600" b="1" dirty="0" smtClean="0"/>
              <a:t>: </a:t>
            </a:r>
            <a:r>
              <a:rPr lang="fr-CA" sz="3600" b="1" dirty="0" err="1" smtClean="0"/>
              <a:t>Pre</a:t>
            </a:r>
            <a:r>
              <a:rPr lang="fr-CA" sz="3600" b="1" dirty="0" smtClean="0"/>
              <a:t>-transition</a:t>
            </a:r>
            <a:r>
              <a:rPr lang="fr-CA" sz="2400" b="1" dirty="0" smtClean="0"/>
              <a:t> </a:t>
            </a:r>
            <a:br>
              <a:rPr lang="fr-CA" sz="2400" b="1" dirty="0" smtClean="0"/>
            </a:br>
            <a:r>
              <a:rPr lang="fr-CA" sz="900" dirty="0" smtClean="0"/>
              <a:t/>
            </a:r>
            <a:br>
              <a:rPr lang="fr-CA" sz="900" dirty="0" smtClean="0"/>
            </a:br>
            <a:r>
              <a:rPr lang="en-US" sz="2800" dirty="0" smtClean="0"/>
              <a:t>High Birth Rates &amp; High Death Rates = Low overall population growth (but periods of fluctuation)</a:t>
            </a:r>
            <a:endParaRPr lang="fr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326" y="2341418"/>
            <a:ext cx="10217825" cy="45165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Possible reasons for this:</a:t>
            </a:r>
          </a:p>
          <a:p>
            <a:pPr lvl="1"/>
            <a:r>
              <a:rPr lang="en-US" sz="2400" dirty="0" smtClean="0"/>
              <a:t>little access to birth control </a:t>
            </a:r>
          </a:p>
          <a:p>
            <a:pPr lvl="1"/>
            <a:r>
              <a:rPr lang="en-US" sz="2400" dirty="0" smtClean="0"/>
              <a:t>many children die in infancy (high infant mortality) so parents tend to have more children to compensate in the hopes that more will live</a:t>
            </a:r>
          </a:p>
          <a:p>
            <a:pPr lvl="1"/>
            <a:r>
              <a:rPr lang="en-US" sz="2400" dirty="0" smtClean="0"/>
              <a:t>children are needed to work on the land to grow food for the family</a:t>
            </a:r>
          </a:p>
          <a:p>
            <a:pPr lvl="1"/>
            <a:r>
              <a:rPr lang="en-US" sz="2400" dirty="0" smtClean="0"/>
              <a:t>children are regarded as a sign of virility in some cultures </a:t>
            </a:r>
          </a:p>
          <a:p>
            <a:pPr lvl="1"/>
            <a:r>
              <a:rPr lang="en-US" sz="2400" dirty="0" smtClean="0"/>
              <a:t>religious beliefs (e.g. Roman Catholics and Hindus) encourage large families </a:t>
            </a:r>
          </a:p>
          <a:p>
            <a:pPr lvl="1"/>
            <a:r>
              <a:rPr lang="en-US" sz="2400" dirty="0" smtClean="0"/>
              <a:t>high death </a:t>
            </a:r>
            <a:r>
              <a:rPr lang="en-US" sz="2400" dirty="0" smtClean="0"/>
              <a:t>rates among </a:t>
            </a:r>
            <a:r>
              <a:rPr lang="en-US" sz="2400" dirty="0" smtClean="0"/>
              <a:t>children because of disease, famine, poor diet, poor hygiene, little medical </a:t>
            </a:r>
            <a:r>
              <a:rPr lang="en-US" sz="2400" dirty="0" smtClean="0"/>
              <a:t>science.</a:t>
            </a:r>
            <a:endParaRPr lang="en-US" sz="2400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9182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854" y="443345"/>
            <a:ext cx="9815945" cy="1911928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Stage 2</a:t>
            </a:r>
            <a:r>
              <a:rPr lang="en-US" sz="3600" b="1" u="sng" dirty="0" smtClean="0"/>
              <a:t>: Early Transition </a:t>
            </a:r>
            <a:br>
              <a:rPr lang="en-US" sz="3600" b="1" u="sng" dirty="0" smtClean="0"/>
            </a:br>
            <a:r>
              <a:rPr lang="en-US" sz="900" b="1" u="sng" dirty="0" smtClean="0"/>
              <a:t/>
            </a:r>
            <a:br>
              <a:rPr lang="en-US" sz="900" b="1" u="sng" dirty="0" smtClean="0"/>
            </a:br>
            <a:r>
              <a:rPr lang="en-US" sz="2800" dirty="0" smtClean="0"/>
              <a:t>High Birth Rates + Low Death Rates = High (large) population growth (population explosion)</a:t>
            </a:r>
            <a:endParaRPr lang="fr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7" y="2137893"/>
            <a:ext cx="9906001" cy="443794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The reasons for this could be:</a:t>
            </a:r>
          </a:p>
          <a:p>
            <a:pPr lvl="1"/>
            <a:r>
              <a:rPr lang="en-US" sz="2200" dirty="0" smtClean="0"/>
              <a:t>improvements in medical care - hospitals, medicines</a:t>
            </a:r>
            <a:r>
              <a:rPr lang="en-US" sz="2200" dirty="0" smtClean="0"/>
              <a:t>, etc. </a:t>
            </a:r>
            <a:endParaRPr lang="en-US" sz="2200" dirty="0" smtClean="0"/>
          </a:p>
          <a:p>
            <a:pPr lvl="1"/>
            <a:r>
              <a:rPr lang="en-US" sz="2200" dirty="0" smtClean="0"/>
              <a:t>improvements in sanitation and water supply </a:t>
            </a:r>
          </a:p>
          <a:p>
            <a:pPr lvl="1"/>
            <a:r>
              <a:rPr lang="en-US" sz="2200" dirty="0" smtClean="0"/>
              <a:t>quality and quantity of food produced rises </a:t>
            </a:r>
          </a:p>
          <a:p>
            <a:pPr lvl="1"/>
            <a:r>
              <a:rPr lang="en-US" sz="2200" dirty="0" smtClean="0"/>
              <a:t>transport and communications improve the movements of food and medical supplies </a:t>
            </a:r>
          </a:p>
          <a:p>
            <a:pPr lvl="1"/>
            <a:r>
              <a:rPr lang="en-US" sz="2200" dirty="0" smtClean="0"/>
              <a:t>decrease in infant mortality.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095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708660"/>
            <a:ext cx="10018713" cy="929639"/>
          </a:xfrm>
        </p:spPr>
        <p:txBody>
          <a:bodyPr/>
          <a:lstStyle/>
          <a:p>
            <a:r>
              <a:rPr lang="en-CA" dirty="0"/>
              <a:t>Population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094510"/>
            <a:ext cx="10018713" cy="542059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CA" altLang="en-US" sz="3200" dirty="0"/>
              <a:t>Since 1945, the world has experienced rapid, uneven population growth</a:t>
            </a:r>
            <a:r>
              <a:rPr lang="en-CA" altLang="en-US" sz="3200" dirty="0" smtClean="0"/>
              <a:t>.</a:t>
            </a:r>
          </a:p>
          <a:p>
            <a:pPr>
              <a:buClrTx/>
            </a:pPr>
            <a:endParaRPr lang="en-CA" altLang="en-US" sz="1000" dirty="0"/>
          </a:p>
          <a:p>
            <a:pPr>
              <a:buClrTx/>
            </a:pPr>
            <a:r>
              <a:rPr lang="en-CA" altLang="en-US" sz="3200" dirty="0"/>
              <a:t>This has sparked debate over the carrying capacity of the planet, the consequences of unrestrained population growth, and measures that can be taken to keep the world’s population in check.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259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74074"/>
            <a:ext cx="9829800" cy="1814944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Stage </a:t>
            </a:r>
            <a:r>
              <a:rPr lang="en-US" b="1" u="sng" dirty="0" smtClean="0"/>
              <a:t>3: Late Transition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3100" dirty="0" smtClean="0"/>
              <a:t>Birth rates start to fall + death rates continue to decline = Population still increasing rapidly, but begins to steady. </a:t>
            </a:r>
            <a:endParaRPr lang="fr-CA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31832"/>
            <a:ext cx="9975273" cy="4409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reasons for this could be:</a:t>
            </a:r>
          </a:p>
          <a:p>
            <a:pPr lvl="1"/>
            <a:r>
              <a:rPr lang="en-US" sz="2200" dirty="0" smtClean="0"/>
              <a:t>increased access to contraception </a:t>
            </a:r>
          </a:p>
          <a:p>
            <a:pPr lvl="1"/>
            <a:r>
              <a:rPr lang="en-US" sz="2200" dirty="0" smtClean="0"/>
              <a:t>lower infant mortality rate (less need to have a bigger family )</a:t>
            </a:r>
          </a:p>
          <a:p>
            <a:pPr lvl="1"/>
            <a:r>
              <a:rPr lang="en-US" sz="2200" dirty="0" smtClean="0"/>
              <a:t>technology means fewer laborers are required </a:t>
            </a:r>
          </a:p>
          <a:p>
            <a:pPr lvl="1"/>
            <a:r>
              <a:rPr lang="en-US" sz="2200" dirty="0" smtClean="0"/>
              <a:t>the desire for material possessions takes over the desire for large families as wealth increases </a:t>
            </a:r>
          </a:p>
          <a:p>
            <a:pPr lvl="1"/>
            <a:r>
              <a:rPr lang="en-US" sz="2200" dirty="0" smtClean="0"/>
              <a:t>equality for women means that they are able to follow a career path rather than feeling obligated to have a family</a:t>
            </a:r>
            <a:r>
              <a:rPr lang="en-US" sz="2200" dirty="0" smtClean="0"/>
              <a:t>.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0653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582" y="1350068"/>
            <a:ext cx="10304317" cy="2165864"/>
          </a:xfrm>
        </p:spPr>
        <p:txBody>
          <a:bodyPr>
            <a:normAutofit/>
          </a:bodyPr>
          <a:lstStyle/>
          <a:p>
            <a:pPr algn="l"/>
            <a:r>
              <a:rPr lang="fr-CA" sz="3600" b="1" u="sng" dirty="0" smtClean="0"/>
              <a:t>Stage </a:t>
            </a:r>
            <a:r>
              <a:rPr lang="fr-CA" sz="3600" b="1" u="sng" dirty="0" smtClean="0"/>
              <a:t>4: Post-Transition</a:t>
            </a:r>
            <a:br>
              <a:rPr lang="fr-CA" sz="3600" b="1" u="sng" dirty="0" smtClean="0"/>
            </a:br>
            <a:r>
              <a:rPr lang="en-US" sz="2800" dirty="0" smtClean="0"/>
              <a:t>Low </a:t>
            </a:r>
            <a:r>
              <a:rPr lang="en-US" sz="2800" dirty="0" smtClean="0"/>
              <a:t>birth rates + low death rates </a:t>
            </a:r>
            <a:br>
              <a:rPr lang="en-US" sz="2800" dirty="0" smtClean="0"/>
            </a:br>
            <a:r>
              <a:rPr lang="en-US" sz="2800" dirty="0" smtClean="0"/>
              <a:t>(fluctuating with 'baby booms' and epidemics of illnesses and disease) = steady population</a:t>
            </a:r>
            <a:endParaRPr lang="fr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582" y="3515932"/>
            <a:ext cx="9885218" cy="1674255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 smtClean="0">
                <a:latin typeface="+mj-lt"/>
              </a:rPr>
              <a:t>Stage 5</a:t>
            </a:r>
            <a:r>
              <a:rPr lang="en-US" sz="3600" b="1" u="sng" dirty="0" smtClean="0">
                <a:latin typeface="+mj-lt"/>
              </a:rPr>
              <a:t>: ??</a:t>
            </a:r>
            <a:endParaRPr lang="en-US" sz="3600" b="1" u="sng" dirty="0">
              <a:latin typeface="+mj-lt"/>
            </a:endParaRP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Birth Rates have fallen below death rates = population </a:t>
            </a:r>
            <a:r>
              <a:rPr lang="en-US" sz="2800" dirty="0" smtClean="0">
                <a:latin typeface="+mj-lt"/>
              </a:rPr>
              <a:t>decline (natural decrease) Ex. Germany and Japan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6143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5921" y="1624013"/>
            <a:ext cx="10016196" cy="4354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400" dirty="0" smtClean="0"/>
              <a:t>“Don't speak to me of shortage. My world is vast</a:t>
            </a:r>
          </a:p>
          <a:p>
            <a:pPr marL="0" indent="0" algn="ctr">
              <a:buNone/>
            </a:pPr>
            <a:r>
              <a:rPr lang="en-GB" sz="3400" dirty="0" smtClean="0"/>
              <a:t>And has more than enough-for no more than enough.</a:t>
            </a:r>
          </a:p>
          <a:p>
            <a:pPr marL="0" indent="0" algn="ctr">
              <a:buNone/>
            </a:pPr>
            <a:r>
              <a:rPr lang="en-GB" sz="3400" dirty="0" smtClean="0"/>
              <a:t>There is a shortage of nothing, save will and wisdom;</a:t>
            </a:r>
          </a:p>
          <a:p>
            <a:pPr marL="0" indent="0" algn="ctr">
              <a:buNone/>
            </a:pPr>
            <a:r>
              <a:rPr lang="en-GB" sz="3400" dirty="0" smtClean="0"/>
              <a:t>But there is a </a:t>
            </a:r>
            <a:r>
              <a:rPr lang="en-GB" sz="3400" dirty="0" err="1" smtClean="0"/>
              <a:t>longage</a:t>
            </a:r>
            <a:r>
              <a:rPr lang="en-GB" sz="3400" dirty="0" smtClean="0"/>
              <a:t> of people.”</a:t>
            </a:r>
          </a:p>
          <a:p>
            <a:pPr marL="0" indent="0" algn="ctr">
              <a:buNone/>
            </a:pPr>
            <a:r>
              <a:rPr lang="en-US" dirty="0" smtClean="0"/>
              <a:t>-Garrett Hardin (1975)</a:t>
            </a:r>
          </a:p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289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074940"/>
            <a:ext cx="10515600" cy="866275"/>
          </a:xfrm>
        </p:spPr>
        <p:txBody>
          <a:bodyPr>
            <a:normAutofit/>
          </a:bodyPr>
          <a:lstStyle/>
          <a:p>
            <a:r>
              <a:rPr lang="en-GB" dirty="0" smtClean="0"/>
              <a:t>What is population growth?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618" y="1941215"/>
            <a:ext cx="9634183" cy="4132039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2800" dirty="0" smtClean="0"/>
              <a:t>Population growth is change in population over time or the change in the number of individuals in a population per unit time.</a:t>
            </a:r>
            <a:endParaRPr lang="en-US" sz="2800" dirty="0"/>
          </a:p>
          <a:p>
            <a:pPr>
              <a:buClrTx/>
            </a:pPr>
            <a:endParaRPr lang="en-US" sz="1000" b="1" u="sng" dirty="0" smtClean="0"/>
          </a:p>
          <a:p>
            <a:pPr>
              <a:buClrTx/>
            </a:pPr>
            <a:r>
              <a:rPr lang="en-US" sz="2800" b="1" u="sng" dirty="0" smtClean="0"/>
              <a:t>Population Growth Rate </a:t>
            </a:r>
            <a:r>
              <a:rPr lang="en-US" sz="2800" dirty="0" smtClean="0"/>
              <a:t>is the rate at which the number of individuals in a population increases.</a:t>
            </a:r>
          </a:p>
          <a:p>
            <a:pPr>
              <a:buClrTx/>
            </a:pPr>
            <a:endParaRPr lang="en-US" sz="1000" dirty="0" smtClean="0"/>
          </a:p>
          <a:p>
            <a:pPr>
              <a:buClrTx/>
            </a:pPr>
            <a:r>
              <a:rPr lang="en-US" sz="2800" dirty="0" smtClean="0"/>
              <a:t>The population growth rate has increased exponentially since humans first landed on the earth millions of years ago.</a:t>
            </a:r>
          </a:p>
        </p:txBody>
      </p:sp>
    </p:spTree>
    <p:extLst>
      <p:ext uri="{BB962C8B-B14F-4D97-AF65-F5344CB8AC3E}">
        <p14:creationId xmlns:p14="http://schemas.microsoft.com/office/powerpoint/2010/main" val="18577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751" y="1067470"/>
            <a:ext cx="9130351" cy="467632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78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111" y="508689"/>
            <a:ext cx="9601196" cy="1112292"/>
          </a:xfrm>
        </p:spPr>
        <p:txBody>
          <a:bodyPr/>
          <a:lstStyle/>
          <a:p>
            <a:r>
              <a:rPr lang="en-US" dirty="0" smtClean="0"/>
              <a:t>So, what’s the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776" y="1620980"/>
            <a:ext cx="9402170" cy="4433455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</a:rPr>
              <a:t>Issue: overpopulation (2011) (3:40)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www.youtube.com/watch?v=CAUVGYz3pZw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ClrTx/>
            </a:pPr>
            <a:endParaRPr lang="en-US" sz="120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</a:rPr>
              <a:t>Mother: Caring for 7 billion (2011) (2:31)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www.youtube.com/watch?v=JPc9BdWVl5s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>
              <a:buClrTx/>
            </a:pPr>
            <a:endParaRPr lang="en-US" sz="1300" dirty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</a:rPr>
              <a:t>Population Growth (2010) (5:04)</a:t>
            </a:r>
            <a:endParaRPr lang="en-US" dirty="0" smtClean="0">
              <a:solidFill>
                <a:schemeClr val="tx1"/>
              </a:solidFill>
              <a:hlinkClick r:id="rId4"/>
            </a:endParaRPr>
          </a:p>
          <a:p>
            <a:pPr lvl="1">
              <a:buClrTx/>
            </a:pPr>
            <a:r>
              <a:rPr lang="en-US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n-US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www.youtube.com/watch?v=b98JmQ0Cc3k&amp;feature=youtu.be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>
              <a:buClrTx/>
            </a:pPr>
            <a:endParaRPr lang="en-US" sz="1300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</a:rPr>
              <a:t>*How did we get so big? (2011) (2:33)</a:t>
            </a:r>
          </a:p>
          <a:p>
            <a:pPr lvl="1">
              <a:buClrTx/>
            </a:pPr>
            <a:r>
              <a:rPr lang="en-US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www.youtube.com/watch?v=VcSX4ytEfcE&amp;feature=youtu.be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Sustainable Carrying Capacity?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060812"/>
            <a:ext cx="9869488" cy="4435521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800" dirty="0" smtClean="0"/>
              <a:t>The main problem: there will not be enough resources on our planet to serve the people. </a:t>
            </a:r>
          </a:p>
          <a:p>
            <a:pPr>
              <a:buClrTx/>
            </a:pPr>
            <a:endParaRPr lang="en-US" sz="1000" dirty="0" smtClean="0"/>
          </a:p>
          <a:p>
            <a:pPr>
              <a:buClrTx/>
            </a:pPr>
            <a:r>
              <a:rPr lang="en-US" sz="2800" dirty="0" smtClean="0"/>
              <a:t>By </a:t>
            </a:r>
            <a:r>
              <a:rPr lang="en-US" sz="2800" dirty="0"/>
              <a:t>2050, we’re expected to reach 9 to 10 billion. </a:t>
            </a:r>
          </a:p>
          <a:p>
            <a:pPr>
              <a:buClrTx/>
            </a:pPr>
            <a:endParaRPr lang="en-US" sz="1000" dirty="0" smtClean="0"/>
          </a:p>
          <a:p>
            <a:pPr>
              <a:buClrTx/>
            </a:pPr>
            <a:r>
              <a:rPr lang="en-US" sz="2800" dirty="0" smtClean="0"/>
              <a:t>Some </a:t>
            </a:r>
            <a:r>
              <a:rPr lang="en-US" sz="2800" dirty="0"/>
              <a:t>“Experts” say that our </a:t>
            </a:r>
            <a:r>
              <a:rPr lang="en-US" sz="2800" b="1" u="sng" dirty="0"/>
              <a:t>sustainable carrying capacity</a:t>
            </a:r>
            <a:r>
              <a:rPr lang="en-US" sz="2800" dirty="0"/>
              <a:t> (for everyone to live comfortably – not in U.S./Canadian style—with our available resources) is 2-3 </a:t>
            </a:r>
            <a:r>
              <a:rPr lang="en-US" sz="2800" dirty="0" smtClean="0"/>
              <a:t>billion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3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1239</TotalTime>
  <Words>1854</Words>
  <Application>Microsoft Office PowerPoint</Application>
  <PresentationFormat>Widescreen</PresentationFormat>
  <Paragraphs>240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Corbel</vt:lpstr>
      <vt:lpstr>Estrangelo Edessa</vt:lpstr>
      <vt:lpstr>Franklin Gothic Heavy</vt:lpstr>
      <vt:lpstr>Wingdings 2</vt:lpstr>
      <vt:lpstr>Parallax</vt:lpstr>
      <vt:lpstr>The Population Problem</vt:lpstr>
      <vt:lpstr>What do you think? </vt:lpstr>
      <vt:lpstr>Population Quiz: </vt:lpstr>
      <vt:lpstr>Population Changes</vt:lpstr>
      <vt:lpstr>PowerPoint Presentation</vt:lpstr>
      <vt:lpstr>What is population growth?</vt:lpstr>
      <vt:lpstr>PowerPoint Presentation</vt:lpstr>
      <vt:lpstr>So, what’s the problem?</vt:lpstr>
      <vt:lpstr>Sustainable Carrying Capacity?</vt:lpstr>
      <vt:lpstr>8 Overpopulation causes</vt:lpstr>
      <vt:lpstr>Overpopulation continued…</vt:lpstr>
      <vt:lpstr>Overpopulation continued…</vt:lpstr>
      <vt:lpstr>Population Pyramids</vt:lpstr>
      <vt:lpstr>A Population Pyramid</vt:lpstr>
      <vt:lpstr>PowerPoint Presentation</vt:lpstr>
      <vt:lpstr>Assignment:  Reading Population Pyramids</vt:lpstr>
      <vt:lpstr>Population Theories:  Has population always been a problem? </vt:lpstr>
      <vt:lpstr>PowerPoint Presentation</vt:lpstr>
      <vt:lpstr>Recent theories: </vt:lpstr>
      <vt:lpstr>William Catton (1982)</vt:lpstr>
      <vt:lpstr>Migration</vt:lpstr>
      <vt:lpstr>What Makes People Migrate?</vt:lpstr>
      <vt:lpstr>What Makes People Migrate?</vt:lpstr>
      <vt:lpstr>How Events affect population</vt:lpstr>
      <vt:lpstr>PowerPoint Presentation</vt:lpstr>
      <vt:lpstr>Types of migration</vt:lpstr>
      <vt:lpstr>Voluntary Migration</vt:lpstr>
      <vt:lpstr>Involuntary Migration</vt:lpstr>
      <vt:lpstr>Permanent/Temporary Migration</vt:lpstr>
      <vt:lpstr>Permanent/Temporary</vt:lpstr>
      <vt:lpstr>Legal/Illegal Migration</vt:lpstr>
      <vt:lpstr>Canadian Requirements</vt:lpstr>
      <vt:lpstr>International/Internal</vt:lpstr>
      <vt:lpstr>Impacts</vt:lpstr>
      <vt:lpstr>The Demographic Transition Model</vt:lpstr>
      <vt:lpstr>“Demographic Transition Model”</vt:lpstr>
      <vt:lpstr>PowerPoint Presentation</vt:lpstr>
      <vt:lpstr>Stage 1: Pre-transition   High Birth Rates &amp; High Death Rates = Low overall population growth (but periods of fluctuation)</vt:lpstr>
      <vt:lpstr>Stage 2: Early Transition   High Birth Rates + Low Death Rates = High (large) population growth (population explosion)</vt:lpstr>
      <vt:lpstr>Stage 3: Late Transition  Birth rates start to fall + death rates continue to decline = Population still increasing rapidly, but begins to steady. </vt:lpstr>
      <vt:lpstr>Stage 4: Post-Transition Low birth rates + low death rates  (fluctuating with 'baby booms' and epidemics of illnesses and disease) = steady population</vt:lpstr>
    </vt:vector>
  </TitlesOfParts>
  <Company>Anglophone South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Population Problem</dc:title>
  <dc:creator>Perkins, Jennifer (ASD-S)</dc:creator>
  <cp:lastModifiedBy>Dowling, Christine (ASD-S)</cp:lastModifiedBy>
  <cp:revision>78</cp:revision>
  <cp:lastPrinted>2016-02-11T12:18:13Z</cp:lastPrinted>
  <dcterms:created xsi:type="dcterms:W3CDTF">2015-02-24T19:14:05Z</dcterms:created>
  <dcterms:modified xsi:type="dcterms:W3CDTF">2016-02-14T17:49:08Z</dcterms:modified>
</cp:coreProperties>
</file>