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2" r:id="rId3"/>
    <p:sldId id="257" r:id="rId4"/>
    <p:sldId id="258" r:id="rId5"/>
    <p:sldId id="314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71" r:id="rId15"/>
    <p:sldId id="31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A5015-CDC3-4572-B56A-CCE88C9F49C2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C276F-9469-4C4B-911F-31D164C5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C276F-9469-4C4B-911F-31D164C54B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4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Conflict in the 21</a:t>
            </a:r>
            <a:r>
              <a:rPr lang="en-CA" baseline="30000" dirty="0" smtClean="0"/>
              <a:t>st</a:t>
            </a:r>
            <a:r>
              <a:rPr lang="en-CA" dirty="0" smtClean="0"/>
              <a:t> Century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World Issues 120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Religion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8195"/>
            <a:ext cx="5029200" cy="4625609"/>
          </a:xfrm>
        </p:spPr>
        <p:txBody>
          <a:bodyPr/>
          <a:lstStyle/>
          <a:p>
            <a:r>
              <a:rPr lang="en-CA" dirty="0" smtClean="0"/>
              <a:t>An important sub-group of cultural conflict.</a:t>
            </a:r>
          </a:p>
          <a:p>
            <a:endParaRPr lang="en-CA" sz="800" dirty="0" smtClean="0"/>
          </a:p>
          <a:p>
            <a:r>
              <a:rPr lang="en-CA" dirty="0" smtClean="0"/>
              <a:t>Can divide people and become the cause of deadly conflicts </a:t>
            </a:r>
          </a:p>
          <a:p>
            <a:pPr lvl="1"/>
            <a:r>
              <a:rPr lang="en-CA" dirty="0" smtClean="0"/>
              <a:t>Ex: the “Irish Question” and fighting between Shia and Sunni Muslims in Iraq.</a:t>
            </a:r>
            <a:endParaRPr lang="en-CA" dirty="0"/>
          </a:p>
        </p:txBody>
      </p:sp>
      <p:pic>
        <p:nvPicPr>
          <p:cNvPr id="3074" name="Picture 2" descr="C:\Users\macknans\AppData\Local\Microsoft\Windows\Temporary Internet Files\Content.IE5\A2S6CPGT\MP90039933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209800"/>
            <a:ext cx="2631282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 Geopolitical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Local wars can be small-scale versions of global rivalries.</a:t>
            </a:r>
          </a:p>
          <a:p>
            <a:endParaRPr lang="en-CA" sz="800" dirty="0" smtClean="0"/>
          </a:p>
          <a:p>
            <a:pPr lvl="1"/>
            <a:r>
              <a:rPr lang="en-CA" dirty="0" smtClean="0"/>
              <a:t>Ex: Vietnam War </a:t>
            </a:r>
            <a:br>
              <a:rPr lang="en-CA" dirty="0" smtClean="0"/>
            </a:br>
            <a:r>
              <a:rPr lang="en-CA" dirty="0" smtClean="0"/>
              <a:t>(Soviet-backed forces vs. American forces)</a:t>
            </a:r>
          </a:p>
          <a:p>
            <a:pPr lvl="1"/>
            <a:r>
              <a:rPr lang="en-CA" dirty="0" smtClean="0"/>
              <a:t>Ex: Korean War </a:t>
            </a: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(Soviet-backed forces against American-backed forces)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One </a:t>
            </a:r>
            <a:r>
              <a:rPr lang="en-CA" sz="2400" dirty="0" smtClean="0"/>
              <a:t>small</a:t>
            </a:r>
            <a:r>
              <a:rPr lang="en-CA" dirty="0" smtClean="0"/>
              <a:t> Problem...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773"/>
            <a:ext cx="8229600" cy="2796809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Often, when a superpower backs and provides weapons to a group, this can backfire on them later.</a:t>
            </a:r>
          </a:p>
          <a:p>
            <a:endParaRPr lang="en-CA" sz="800" dirty="0" smtClean="0"/>
          </a:p>
          <a:p>
            <a:pPr lvl="1"/>
            <a:r>
              <a:rPr lang="en-CA" dirty="0" smtClean="0"/>
              <a:t>Example: Americans provided weapons to Afghan rebels during the Afghan-Soviet war in the 1980’s. 25 years later, those weapons were turned against the Americans.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4419600"/>
            <a:ext cx="4114800" cy="2275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Costs of Conflict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r>
              <a:rPr lang="en-CA" dirty="0" smtClean="0"/>
              <a:t>The obvious costs of human lives</a:t>
            </a:r>
          </a:p>
          <a:p>
            <a:endParaRPr lang="en-CA" sz="800" dirty="0" smtClean="0"/>
          </a:p>
          <a:p>
            <a:r>
              <a:rPr lang="en-CA" dirty="0" smtClean="0"/>
              <a:t>Wounded and disabled veterans and civilians (even long afterwards from unexploded munitions!)</a:t>
            </a:r>
          </a:p>
          <a:p>
            <a:endParaRPr lang="en-CA" sz="800" dirty="0" smtClean="0"/>
          </a:p>
          <a:p>
            <a:r>
              <a:rPr lang="en-CA" dirty="0" smtClean="0"/>
              <a:t>Economic cost (“guns or butter”)</a:t>
            </a:r>
          </a:p>
          <a:p>
            <a:endParaRPr lang="en-CA" sz="800" dirty="0" smtClean="0"/>
          </a:p>
          <a:p>
            <a:r>
              <a:rPr lang="en-CA" dirty="0" smtClean="0"/>
              <a:t>Cultural cost to a society that </a:t>
            </a:r>
            <a:br>
              <a:rPr lang="en-CA" dirty="0" smtClean="0"/>
            </a:br>
            <a:r>
              <a:rPr lang="en-CA" dirty="0" smtClean="0"/>
              <a:t>focuses on militaristic aims.</a:t>
            </a:r>
          </a:p>
          <a:p>
            <a:endParaRPr lang="en-CA" dirty="0"/>
          </a:p>
        </p:txBody>
      </p:sp>
      <p:pic>
        <p:nvPicPr>
          <p:cNvPr id="5122" name="Picture 2" descr="C:\Users\macknans\AppData\Local\Microsoft\Windows\Temporary Internet Files\Content.IE5\QE4U1UQ4\MC9001984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4404" y="4191000"/>
            <a:ext cx="2282396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Middle East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/>
          <a:lstStyle/>
          <a:p>
            <a:r>
              <a:rPr lang="en-CA" dirty="0" smtClean="0"/>
              <a:t>We know that it is one of the most conflict-ridden areas in the world.</a:t>
            </a:r>
          </a:p>
          <a:p>
            <a:endParaRPr lang="en-CA" sz="800" dirty="0" smtClean="0"/>
          </a:p>
          <a:p>
            <a:r>
              <a:rPr lang="en-CA" dirty="0" smtClean="0"/>
              <a:t>What do you know about the problems in the Middle East? Who is involved in the </a:t>
            </a:r>
            <a:br>
              <a:rPr lang="en-CA" dirty="0" smtClean="0"/>
            </a:br>
            <a:r>
              <a:rPr lang="en-CA" dirty="0" smtClean="0"/>
              <a:t>conflicts? Why are they fighting?</a:t>
            </a:r>
            <a:endParaRPr lang="en-CA" dirty="0"/>
          </a:p>
        </p:txBody>
      </p:sp>
      <p:pic>
        <p:nvPicPr>
          <p:cNvPr id="1026" name="Picture 2" descr="C:\Users\macknans\AppData\Local\Microsoft\Windows\Temporary Internet Files\Content.IE5\VDPXOLFB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8375" y="4122118"/>
            <a:ext cx="1928425" cy="2278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Middle East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9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Things to think about...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Name a movie about war or violence.</a:t>
            </a:r>
          </a:p>
          <a:p>
            <a:r>
              <a:rPr lang="en-CA" dirty="0" smtClean="0">
                <a:solidFill>
                  <a:srgbClr val="0070C0"/>
                </a:solidFill>
              </a:rPr>
              <a:t>Name a war hero.</a:t>
            </a:r>
          </a:p>
          <a:p>
            <a:r>
              <a:rPr lang="en-CA" dirty="0" smtClean="0"/>
              <a:t>Picture a war uniform.</a:t>
            </a:r>
          </a:p>
          <a:p>
            <a:r>
              <a:rPr lang="en-CA" dirty="0" smtClean="0">
                <a:solidFill>
                  <a:srgbClr val="0070C0"/>
                </a:solidFill>
              </a:rPr>
              <a:t>Name a video game based on war.</a:t>
            </a:r>
          </a:p>
          <a:p>
            <a:r>
              <a:rPr lang="en-CA" dirty="0" smtClean="0"/>
              <a:t>Name a war toy.</a:t>
            </a:r>
          </a:p>
          <a:p>
            <a:r>
              <a:rPr lang="en-CA" dirty="0" smtClean="0">
                <a:solidFill>
                  <a:srgbClr val="0070C0"/>
                </a:solidFill>
              </a:rPr>
              <a:t>Name a war memorial.</a:t>
            </a:r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Name a movie about peace.</a:t>
            </a:r>
          </a:p>
          <a:p>
            <a:r>
              <a:rPr lang="en-CA" dirty="0" smtClean="0">
                <a:solidFill>
                  <a:srgbClr val="0070C0"/>
                </a:solidFill>
              </a:rPr>
              <a:t>Name a peace hero.</a:t>
            </a:r>
          </a:p>
          <a:p>
            <a:r>
              <a:rPr lang="en-CA" dirty="0" smtClean="0"/>
              <a:t>Picture a peace uniform.</a:t>
            </a:r>
          </a:p>
          <a:p>
            <a:r>
              <a:rPr lang="en-CA" dirty="0" smtClean="0">
                <a:solidFill>
                  <a:srgbClr val="0070C0"/>
                </a:solidFill>
              </a:rPr>
              <a:t>Name a video game based on peace.</a:t>
            </a:r>
          </a:p>
          <a:p>
            <a:r>
              <a:rPr lang="en-CA" dirty="0" smtClean="0"/>
              <a:t>Name a peace toy.</a:t>
            </a:r>
          </a:p>
          <a:p>
            <a:r>
              <a:rPr lang="en-CA" dirty="0" smtClean="0">
                <a:solidFill>
                  <a:srgbClr val="0070C0"/>
                </a:solidFill>
              </a:rPr>
              <a:t>Name a peace memorial.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Eisenhower</a:t>
            </a:r>
            <a:endParaRPr lang="en-CA" dirty="0"/>
          </a:p>
        </p:txBody>
      </p:sp>
      <p:pic>
        <p:nvPicPr>
          <p:cNvPr id="7" name="Content Placeholder 6" descr="eisenhow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01038" y="2286000"/>
            <a:ext cx="4757096" cy="349349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58134" y="2003419"/>
            <a:ext cx="4038600" cy="4058654"/>
          </a:xfrm>
        </p:spPr>
        <p:txBody>
          <a:bodyPr/>
          <a:lstStyle/>
          <a:p>
            <a:pPr marL="118872" indent="0" algn="ctr">
              <a:buNone/>
            </a:pPr>
            <a:r>
              <a:rPr lang="en-CA" b="1" i="1" dirty="0" smtClean="0"/>
              <a:t>“Every gun that is made, every warship launched, every rocket fired represents, in the final analysis, a theft from those who hunger and are not fed, who are cold and not clothed.”</a:t>
            </a:r>
            <a:endParaRPr lang="en-CA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Military Spending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5191"/>
            <a:ext cx="4544290" cy="4854209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The USA spends approx. $700 BILLION each year on their military – that’s almost TWO BILLION DOLLARS A DAY.</a:t>
            </a:r>
          </a:p>
          <a:p>
            <a:endParaRPr lang="en-CA" dirty="0" smtClean="0"/>
          </a:p>
          <a:p>
            <a:r>
              <a:rPr lang="en-US" dirty="0"/>
              <a:t>We tend to think that the $18 to $20 billion we </a:t>
            </a:r>
            <a:r>
              <a:rPr lang="en-US" dirty="0" smtClean="0"/>
              <a:t>(as Canadians) spend </a:t>
            </a:r>
            <a:r>
              <a:rPr lang="en-US" dirty="0"/>
              <a:t>a year on </a:t>
            </a:r>
            <a:r>
              <a:rPr lang="en-GB" dirty="0" smtClean="0"/>
              <a:t>defence</a:t>
            </a:r>
            <a:r>
              <a:rPr lang="en-US" dirty="0" smtClean="0"/>
              <a:t> </a:t>
            </a:r>
            <a:r>
              <a:rPr lang="en-US" dirty="0"/>
              <a:t>amounts to an awful lot over a decade or so.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2864" y="2030595"/>
            <a:ext cx="3685309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/>
          <a:lstStyle/>
          <a:p>
            <a:r>
              <a:rPr lang="en-US" dirty="0"/>
              <a:t>We're going to need to add on much more — between $33 billion and $42 billion across the coming decade — just to  adequately modernize and maintain our </a:t>
            </a:r>
            <a:r>
              <a:rPr lang="en-US" dirty="0" smtClean="0"/>
              <a:t>military.</a:t>
            </a:r>
          </a:p>
          <a:p>
            <a:endParaRPr lang="en-US" sz="800" dirty="0" smtClean="0"/>
          </a:p>
          <a:p>
            <a:r>
              <a:rPr lang="en-US" dirty="0"/>
              <a:t>And even that wouldn't satisfy our </a:t>
            </a:r>
            <a:r>
              <a:rPr lang="en-US" dirty="0" smtClean="0"/>
              <a:t>allies.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 Major Causes of Conflicts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07336"/>
            <a:ext cx="4038600" cy="2569464"/>
          </a:xfrm>
        </p:spPr>
        <p:txBody>
          <a:bodyPr>
            <a:normAutofit/>
          </a:bodyPr>
          <a:lstStyle/>
          <a:p>
            <a:r>
              <a:rPr lang="en-CA" dirty="0" smtClean="0"/>
              <a:t>Conflicts (or wars) can have many very complicated causes.</a:t>
            </a:r>
          </a:p>
          <a:p>
            <a:endParaRPr lang="en-CA" sz="800" dirty="0" smtClean="0"/>
          </a:p>
          <a:p>
            <a:r>
              <a:rPr lang="en-CA" dirty="0" smtClean="0"/>
              <a:t>These can be generally grouped into 5 types: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510" y="2307336"/>
            <a:ext cx="4038600" cy="4093464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CA" sz="3200" dirty="0" smtClean="0"/>
              <a:t>Natural resources</a:t>
            </a:r>
          </a:p>
          <a:p>
            <a:pPr>
              <a:buFont typeface="+mj-lt"/>
              <a:buAutoNum type="arabicPeriod"/>
            </a:pPr>
            <a:endParaRPr lang="en-CA" sz="800" dirty="0" smtClean="0"/>
          </a:p>
          <a:p>
            <a:pPr marL="633222" indent="-514350">
              <a:buFont typeface="+mj-lt"/>
              <a:buAutoNum type="arabicPeriod"/>
            </a:pPr>
            <a:r>
              <a:rPr lang="en-CA" sz="3200" dirty="0" smtClean="0"/>
              <a:t>Territory</a:t>
            </a:r>
          </a:p>
          <a:p>
            <a:pPr>
              <a:buFont typeface="+mj-lt"/>
              <a:buAutoNum type="arabicPeriod"/>
            </a:pPr>
            <a:endParaRPr lang="en-CA" sz="800" dirty="0" smtClean="0"/>
          </a:p>
          <a:p>
            <a:pPr marL="633222" indent="-514350">
              <a:buFont typeface="+mj-lt"/>
              <a:buAutoNum type="arabicPeriod"/>
            </a:pPr>
            <a:r>
              <a:rPr lang="en-CA" sz="3200" dirty="0" smtClean="0"/>
              <a:t>Culture</a:t>
            </a:r>
          </a:p>
          <a:p>
            <a:pPr>
              <a:buFont typeface="+mj-lt"/>
              <a:buAutoNum type="arabicPeriod"/>
            </a:pPr>
            <a:endParaRPr lang="en-CA" sz="800" dirty="0" smtClean="0"/>
          </a:p>
          <a:p>
            <a:pPr marL="633222" indent="-514350">
              <a:buFont typeface="+mj-lt"/>
              <a:buAutoNum type="arabicPeriod"/>
            </a:pPr>
            <a:r>
              <a:rPr lang="en-CA" sz="3200" dirty="0" smtClean="0"/>
              <a:t>Religion</a:t>
            </a:r>
          </a:p>
          <a:p>
            <a:pPr>
              <a:buFont typeface="+mj-lt"/>
              <a:buAutoNum type="arabicPeriod"/>
            </a:pPr>
            <a:endParaRPr lang="en-CA" sz="800" dirty="0" smtClean="0"/>
          </a:p>
          <a:p>
            <a:pPr marL="633222" indent="-514350">
              <a:buFont typeface="+mj-lt"/>
              <a:buAutoNum type="arabicPeriod"/>
            </a:pPr>
            <a:r>
              <a:rPr lang="en-CA" sz="3200" dirty="0" smtClean="0"/>
              <a:t>Geopolitical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337" y="4876800"/>
            <a:ext cx="2600325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Natural Resources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r>
              <a:rPr lang="en-CA" dirty="0" smtClean="0"/>
              <a:t>Industrial development and population growth increase the demand for finite resources.</a:t>
            </a:r>
          </a:p>
          <a:p>
            <a:pPr lvl="1"/>
            <a:r>
              <a:rPr lang="en-CA" dirty="0" smtClean="0"/>
              <a:t>So far, the most fought-over has been oil. (e.g. Kuwait, Iraq)</a:t>
            </a:r>
          </a:p>
          <a:p>
            <a:endParaRPr lang="en-CA" sz="800" dirty="0" smtClean="0"/>
          </a:p>
          <a:p>
            <a:r>
              <a:rPr lang="en-CA" dirty="0" smtClean="0"/>
              <a:t>Many predict that conflicts over water and underwater resources will become more common (e.g. Arctic Basin)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 Territory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724400"/>
          </a:xfrm>
        </p:spPr>
        <p:txBody>
          <a:bodyPr/>
          <a:lstStyle/>
          <a:p>
            <a:r>
              <a:rPr lang="en-CA" dirty="0" smtClean="0"/>
              <a:t>Two or more groups wish to control the same territory.</a:t>
            </a:r>
          </a:p>
          <a:p>
            <a:endParaRPr lang="en-CA" sz="800" dirty="0" smtClean="0"/>
          </a:p>
          <a:p>
            <a:pPr lvl="1"/>
            <a:r>
              <a:rPr lang="en-CA" dirty="0" smtClean="0"/>
              <a:t>The Israel-Palestine conflict is based on territorial disputes (more on this later).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038600"/>
            <a:ext cx="4724400" cy="2460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Culture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572000" cy="4625609"/>
          </a:xfrm>
        </p:spPr>
        <p:txBody>
          <a:bodyPr/>
          <a:lstStyle/>
          <a:p>
            <a:r>
              <a:rPr lang="en-CA" dirty="0" smtClean="0"/>
              <a:t>People’s way of life is challenged.</a:t>
            </a:r>
          </a:p>
          <a:p>
            <a:endParaRPr lang="en-CA" sz="800" dirty="0" smtClean="0"/>
          </a:p>
          <a:p>
            <a:pPr lvl="1"/>
            <a:r>
              <a:rPr lang="en-CA" dirty="0" smtClean="0"/>
              <a:t>Ex: Conflict between indigenous (native) people and the majority population that migrated from another part of the world.</a:t>
            </a:r>
            <a:endParaRPr lang="en-CA" dirty="0"/>
          </a:p>
        </p:txBody>
      </p:sp>
      <p:pic>
        <p:nvPicPr>
          <p:cNvPr id="2050" name="Picture 2" descr="C:\Users\macknans\AppData\Local\Microsoft\Windows\Temporary Internet Files\Content.IE5\ELHMO12L\MP90044412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106795"/>
            <a:ext cx="2644715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4172</TotalTime>
  <Words>518</Words>
  <Application>Microsoft Office PowerPoint</Application>
  <PresentationFormat>On-screen Show (4:3)</PresentationFormat>
  <Paragraphs>79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Conflict in the 21st Century</vt:lpstr>
      <vt:lpstr>Things to think about...</vt:lpstr>
      <vt:lpstr>Eisenhower</vt:lpstr>
      <vt:lpstr>Military Spending</vt:lpstr>
      <vt:lpstr>PowerPoint Presentation</vt:lpstr>
      <vt:lpstr>5 Major Causes of Conflicts</vt:lpstr>
      <vt:lpstr>1. Natural Resources</vt:lpstr>
      <vt:lpstr>2. Territory</vt:lpstr>
      <vt:lpstr>3. Culture</vt:lpstr>
      <vt:lpstr>4. Religion</vt:lpstr>
      <vt:lpstr>5. Geopolitical</vt:lpstr>
      <vt:lpstr>One small Problem...</vt:lpstr>
      <vt:lpstr>Costs of Conflict</vt:lpstr>
      <vt:lpstr>The Middle East</vt:lpstr>
      <vt:lpstr>Map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in the 21st Century</dc:title>
  <dc:creator>Lewis, Andrea (ED06)</dc:creator>
  <cp:lastModifiedBy>Dowling, Christine (ASD-S)</cp:lastModifiedBy>
  <cp:revision>271</cp:revision>
  <dcterms:created xsi:type="dcterms:W3CDTF">2006-08-16T00:00:00Z</dcterms:created>
  <dcterms:modified xsi:type="dcterms:W3CDTF">2016-03-31T17:05:20Z</dcterms:modified>
</cp:coreProperties>
</file>