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3" d="100"/>
          <a:sy n="43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2C518-F8D3-4ED4-AB47-1DDB5A9122A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E347-DE62-442A-8BF3-55DFDFDD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703BD-E3AA-4CF9-B792-8CAC0AF3CF73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Entry site to DEW Line</a:t>
            </a:r>
          </a:p>
        </p:txBody>
      </p:sp>
    </p:spTree>
    <p:extLst>
      <p:ext uri="{BB962C8B-B14F-4D97-AF65-F5344CB8AC3E}">
        <p14:creationId xmlns:p14="http://schemas.microsoft.com/office/powerpoint/2010/main" val="411357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8C4B-F311-4126-B12C-1DB6939665ED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DEW line site</a:t>
            </a:r>
          </a:p>
        </p:txBody>
      </p:sp>
    </p:spTree>
    <p:extLst>
      <p:ext uri="{BB962C8B-B14F-4D97-AF65-F5344CB8AC3E}">
        <p14:creationId xmlns:p14="http://schemas.microsoft.com/office/powerpoint/2010/main" val="311359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F5DB5-C5C5-491D-8EAD-3EAFA80BFE24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Dew Line Site / Yukon River on Arctic Circle, Alaska </a:t>
            </a:r>
          </a:p>
        </p:txBody>
      </p:sp>
    </p:spTree>
    <p:extLst>
      <p:ext uri="{BB962C8B-B14F-4D97-AF65-F5344CB8AC3E}">
        <p14:creationId xmlns:p14="http://schemas.microsoft.com/office/powerpoint/2010/main" val="286609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89011-1518-4845-A7C4-0B92AA502690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Haiti</a:t>
            </a:r>
          </a:p>
        </p:txBody>
      </p:sp>
    </p:spTree>
    <p:extLst>
      <p:ext uri="{BB962C8B-B14F-4D97-AF65-F5344CB8AC3E}">
        <p14:creationId xmlns:p14="http://schemas.microsoft.com/office/powerpoint/2010/main" val="186563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F0E26-46F6-4FE0-92FC-0E3B66CD387F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East Timor</a:t>
            </a:r>
          </a:p>
        </p:txBody>
      </p:sp>
    </p:spTree>
    <p:extLst>
      <p:ext uri="{BB962C8B-B14F-4D97-AF65-F5344CB8AC3E}">
        <p14:creationId xmlns:p14="http://schemas.microsoft.com/office/powerpoint/2010/main" val="191176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F711-4A31-485F-B753-CCF4AE94295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D36D-5BFE-4A15-BA75-2D6EFEDD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en/9/97/Dew_line_196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3cQUGhLmF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_kxsCFZO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featured/FtDrQ8x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jAXVbtdBu1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nnotation_id=annotation_1243947603&amp;feature=iv&amp;src_vid=MkqFg7HIpEg&amp;v=f-swJe4F0m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ea typeface="PMingLiU-ExtB" pitchFamily="18" charset="-120"/>
              </a:rPr>
              <a:t>Canada and the World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2650" y="1676401"/>
            <a:ext cx="7886700" cy="405003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300" dirty="0"/>
              <a:t>The horrors of the Second World War made ​​the world say </a:t>
            </a:r>
            <a:r>
              <a:rPr lang="en-US" sz="3300" dirty="0"/>
              <a:t>“never again”!</a:t>
            </a:r>
          </a:p>
          <a:p>
            <a:pPr algn="ctr">
              <a:defRPr/>
            </a:pPr>
            <a:endParaRPr lang="fr-CA" sz="3300" b="1" dirty="0">
              <a:latin typeface="Playtime With Hot Toddies" pitchFamily="2" charset="0"/>
              <a:ea typeface="PMingLiU-ExtB" pitchFamily="18" charset="-120"/>
            </a:endParaRPr>
          </a:p>
          <a:p>
            <a:pPr marL="0" indent="0" algn="ctr">
              <a:buNone/>
              <a:defRPr/>
            </a:pPr>
            <a:r>
              <a:rPr lang="en-US" sz="3300" dirty="0"/>
              <a:t>Canada wanted to play a greater role in international </a:t>
            </a:r>
            <a:r>
              <a:rPr lang="en-US" sz="3300" dirty="0"/>
              <a:t>affairs. We </a:t>
            </a:r>
            <a:r>
              <a:rPr lang="en-US" sz="3300" dirty="0"/>
              <a:t>signed </a:t>
            </a:r>
            <a:r>
              <a:rPr lang="en-US" sz="3300" dirty="0"/>
              <a:t>alliances for </a:t>
            </a:r>
            <a:r>
              <a:rPr lang="en-US" sz="3300" dirty="0"/>
              <a:t>protection of another </a:t>
            </a:r>
            <a:r>
              <a:rPr lang="en-US" sz="3300" dirty="0"/>
              <a:t>war.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4930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NORAD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North American Aerospace Defense Command</a:t>
            </a:r>
            <a:endParaRPr lang="en-US" sz="36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3810000"/>
            <a:ext cx="8229600" cy="2590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000" dirty="0"/>
              <a:t>A bi-national (US &amp; Canada) organization in charge of the </a:t>
            </a:r>
            <a:r>
              <a:rPr lang="en-US" sz="4000" dirty="0"/>
              <a:t>missions of </a:t>
            </a:r>
            <a:r>
              <a:rPr lang="en-US" sz="4000" dirty="0"/>
              <a:t>aerospace </a:t>
            </a:r>
            <a:r>
              <a:rPr lang="en-US" sz="4000" dirty="0"/>
              <a:t>warning and aerospace control for North America. </a:t>
            </a:r>
            <a:endParaRPr lang="en-US" sz="4000" dirty="0"/>
          </a:p>
          <a:p>
            <a:pPr>
              <a:defRPr/>
            </a:pPr>
            <a:r>
              <a:rPr lang="en-US" sz="4000" dirty="0"/>
              <a:t>Aerospace </a:t>
            </a:r>
            <a:r>
              <a:rPr lang="en-US" sz="4000" dirty="0"/>
              <a:t>warning includes the detection, validation, and warning of attack against </a:t>
            </a:r>
            <a:r>
              <a:rPr lang="en-US" sz="4000" dirty="0"/>
              <a:t>North A. whether </a:t>
            </a:r>
            <a:r>
              <a:rPr lang="en-US" sz="4000" dirty="0"/>
              <a:t>by aircraft, missiles, or space </a:t>
            </a:r>
            <a:r>
              <a:rPr lang="en-US" sz="4000" dirty="0"/>
              <a:t>vehicles.</a:t>
            </a:r>
            <a:endParaRPr lang="en-US" sz="4000" b="1" dirty="0">
              <a:ea typeface="PMingLiU-ExtB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3" y="1589882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1"/>
            <a:ext cx="7283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Northern </a:t>
            </a:r>
            <a:r>
              <a:rPr lang="en-US" sz="2800" dirty="0"/>
              <a:t>Canada was a strategic place because </a:t>
            </a:r>
            <a:r>
              <a:rPr lang="en-US" sz="2800" dirty="0"/>
              <a:t>the shortest route to attack the US would be the Arctic </a:t>
            </a:r>
            <a:r>
              <a:rPr lang="en-US" sz="2800" dirty="0"/>
              <a:t>Ocean. So Canada and the United States have agreed to cooperate in an air </a:t>
            </a:r>
            <a:r>
              <a:rPr lang="en-US" sz="2800" dirty="0"/>
              <a:t>defense</a:t>
            </a:r>
            <a:r>
              <a:rPr lang="en-US" sz="2800" dirty="0"/>
              <a:t>.</a:t>
            </a:r>
            <a:endParaRPr lang="en-US" sz="2800" b="1" dirty="0">
              <a:latin typeface="Playtime With Hot Toddies" pitchFamily="2" charset="0"/>
            </a:endParaRPr>
          </a:p>
          <a:p>
            <a:pPr algn="ctr"/>
            <a:endParaRPr lang="en-US" sz="2800" dirty="0">
              <a:latin typeface="Comic Sans MS" pitchFamily="66" charset="0"/>
            </a:endParaRPr>
          </a:p>
        </p:txBody>
      </p:sp>
      <p:pic>
        <p:nvPicPr>
          <p:cNvPr id="2050" name="Picture 2" descr="http://pages.uoregon.edu/kimball/images/frn.MPR.1945-1991-CWX.polar-Parker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158" y="2133600"/>
            <a:ext cx="3657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1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1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Canada and the United States have built a series of 63 radar stations called </a:t>
            </a:r>
            <a:r>
              <a:rPr lang="en-US" sz="2800" dirty="0"/>
              <a:t>the Distance </a:t>
            </a:r>
            <a:r>
              <a:rPr lang="en-US" sz="2800" dirty="0"/>
              <a:t>Early Warning (DEW </a:t>
            </a:r>
            <a:r>
              <a:rPr lang="en-US" sz="2800" dirty="0"/>
              <a:t>).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026" name="Picture 2" descr="http://www.lswilson.ca/dew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7755644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5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5638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causes controversy in Canada because Canadians thought that the important decisions of the defense were taken in the United States 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" name="Picture 2" descr="http://upload.wikimedia.org/wikipedia/commons/6/63/Map_of_Distant_Early_Warning_(DEW)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2209800"/>
            <a:ext cx="5638799" cy="438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3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1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DEW has created thousands of jobs. However, after the Cold </a:t>
            </a:r>
            <a:r>
              <a:rPr lang="en-US" sz="2800" dirty="0"/>
              <a:t>War, </a:t>
            </a:r>
            <a:r>
              <a:rPr lang="en-US" sz="2800" dirty="0"/>
              <a:t>radar stations have closed. </a:t>
            </a:r>
            <a:endParaRPr lang="en-US" sz="2800" dirty="0"/>
          </a:p>
          <a:p>
            <a:pPr algn="ctr"/>
            <a:r>
              <a:rPr lang="en-US" sz="2800" dirty="0"/>
              <a:t>Many </a:t>
            </a:r>
            <a:r>
              <a:rPr lang="en-US" sz="2800" dirty="0"/>
              <a:t>Inuit have lost their jobs and their traditional way of life was influenced because the construction was not good for the animals.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8434" name="Picture 2" descr="http://birding.typepad.com/.a/6a00e5505da11788340133f25c1457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255" y="3733800"/>
            <a:ext cx="3886200" cy="259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8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2" descr="http://www.darkgovernment.com/news/wp-content/uploads/2009/05/norad-control-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8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no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7725196" cy="44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9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589px-Dew_line_1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60515"/>
            <a:ext cx="4999436" cy="50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Shape-1"/>
          <p:cNvSpPr/>
          <p:nvPr/>
        </p:nvSpPr>
        <p:spPr>
          <a:xfrm>
            <a:off x="4941702" y="4969373"/>
            <a:ext cx="76040" cy="84577"/>
          </a:xfrm>
          <a:custGeom>
            <a:avLst/>
            <a:gdLst/>
            <a:ahLst/>
            <a:cxnLst/>
            <a:rect l="0" t="0" r="0" b="0"/>
            <a:pathLst>
              <a:path w="76040" h="84577">
                <a:moveTo>
                  <a:pt x="76039" y="0"/>
                </a:moveTo>
                <a:lnTo>
                  <a:pt x="53841" y="25754"/>
                </a:lnTo>
                <a:lnTo>
                  <a:pt x="24565" y="57241"/>
                </a:lnTo>
                <a:lnTo>
                  <a:pt x="2313" y="81995"/>
                </a:lnTo>
                <a:lnTo>
                  <a:pt x="0" y="845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/>
        </p:nvSpPr>
        <p:spPr>
          <a:xfrm>
            <a:off x="5711116" y="3587350"/>
            <a:ext cx="76813" cy="49266"/>
          </a:xfrm>
          <a:custGeom>
            <a:avLst/>
            <a:gdLst/>
            <a:ahLst/>
            <a:cxnLst/>
            <a:rect l="0" t="0" r="0" b="0"/>
            <a:pathLst>
              <a:path w="76813" h="49266">
                <a:moveTo>
                  <a:pt x="76812" y="49265"/>
                </a:moveTo>
                <a:lnTo>
                  <a:pt x="47102" y="27134"/>
                </a:lnTo>
                <a:lnTo>
                  <a:pt x="15983" y="842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"/>
          <p:cNvSpPr/>
          <p:nvPr/>
        </p:nvSpPr>
        <p:spPr>
          <a:xfrm>
            <a:off x="6524625" y="3281662"/>
            <a:ext cx="66974" cy="221011"/>
          </a:xfrm>
          <a:custGeom>
            <a:avLst/>
            <a:gdLst/>
            <a:ahLst/>
            <a:cxnLst/>
            <a:rect l="0" t="0" r="0" b="0"/>
            <a:pathLst>
              <a:path w="66974" h="221011">
                <a:moveTo>
                  <a:pt x="0" y="221010"/>
                </a:moveTo>
                <a:lnTo>
                  <a:pt x="9950" y="204225"/>
                </a:lnTo>
                <a:lnTo>
                  <a:pt x="19733" y="179160"/>
                </a:lnTo>
                <a:lnTo>
                  <a:pt x="32831" y="153793"/>
                </a:lnTo>
                <a:lnTo>
                  <a:pt x="42621" y="127139"/>
                </a:lnTo>
                <a:lnTo>
                  <a:pt x="49452" y="100411"/>
                </a:lnTo>
                <a:lnTo>
                  <a:pt x="54970" y="73649"/>
                </a:lnTo>
                <a:lnTo>
                  <a:pt x="58704" y="40591"/>
                </a:lnTo>
                <a:lnTo>
                  <a:pt x="6697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"/>
          <p:cNvSpPr/>
          <p:nvPr/>
        </p:nvSpPr>
        <p:spPr>
          <a:xfrm>
            <a:off x="7254628" y="3716985"/>
            <a:ext cx="133946" cy="33487"/>
          </a:xfrm>
          <a:custGeom>
            <a:avLst/>
            <a:gdLst/>
            <a:ahLst/>
            <a:cxnLst/>
            <a:rect l="0" t="0" r="0" b="0"/>
            <a:pathLst>
              <a:path w="133946" h="33487">
                <a:moveTo>
                  <a:pt x="0" y="33486"/>
                </a:moveTo>
                <a:lnTo>
                  <a:pt x="33109" y="26201"/>
                </a:lnTo>
                <a:lnTo>
                  <a:pt x="59364" y="20574"/>
                </a:lnTo>
                <a:lnTo>
                  <a:pt x="13394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5"/>
          <p:cNvGrpSpPr/>
          <p:nvPr/>
        </p:nvGrpSpPr>
        <p:grpSpPr>
          <a:xfrm>
            <a:off x="7348389" y="4734967"/>
            <a:ext cx="722948" cy="755066"/>
            <a:chOff x="5824389" y="4734967"/>
            <a:chExt cx="722948" cy="755066"/>
          </a:xfrm>
        </p:grpSpPr>
        <p:sp>
          <p:nvSpPr>
            <p:cNvPr id="6" name="SMARTInkShape-5"/>
            <p:cNvSpPr/>
            <p:nvPr/>
          </p:nvSpPr>
          <p:spPr>
            <a:xfrm>
              <a:off x="6467327" y="4808637"/>
              <a:ext cx="80010" cy="200918"/>
            </a:xfrm>
            <a:custGeom>
              <a:avLst/>
              <a:gdLst/>
              <a:ahLst/>
              <a:cxnLst/>
              <a:rect l="0" t="0" r="0" b="0"/>
              <a:pathLst>
                <a:path w="80010" h="200918">
                  <a:moveTo>
                    <a:pt x="66972" y="0"/>
                  </a:moveTo>
                  <a:lnTo>
                    <a:pt x="68957" y="31106"/>
                  </a:lnTo>
                  <a:lnTo>
                    <a:pt x="74258" y="58826"/>
                  </a:lnTo>
                  <a:lnTo>
                    <a:pt x="78557" y="91348"/>
                  </a:lnTo>
                  <a:lnTo>
                    <a:pt x="80009" y="121893"/>
                  </a:lnTo>
                  <a:lnTo>
                    <a:pt x="73151" y="144596"/>
                  </a:lnTo>
                  <a:lnTo>
                    <a:pt x="61693" y="163063"/>
                  </a:lnTo>
                  <a:lnTo>
                    <a:pt x="39884" y="181892"/>
                  </a:lnTo>
                  <a:lnTo>
                    <a:pt x="8216" y="197643"/>
                  </a:lnTo>
                  <a:lnTo>
                    <a:pt x="0" y="200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/>
          </p:nvSpPr>
          <p:spPr>
            <a:xfrm>
              <a:off x="6145858" y="4734967"/>
              <a:ext cx="261195" cy="120551"/>
            </a:xfrm>
            <a:custGeom>
              <a:avLst/>
              <a:gdLst/>
              <a:ahLst/>
              <a:cxnLst/>
              <a:rect l="0" t="0" r="0" b="0"/>
              <a:pathLst>
                <a:path w="261195" h="120551">
                  <a:moveTo>
                    <a:pt x="0" y="0"/>
                  </a:moveTo>
                  <a:lnTo>
                    <a:pt x="5767" y="0"/>
                  </a:lnTo>
                  <a:lnTo>
                    <a:pt x="31025" y="9322"/>
                  </a:lnTo>
                  <a:lnTo>
                    <a:pt x="59018" y="27142"/>
                  </a:lnTo>
                  <a:lnTo>
                    <a:pt x="86816" y="41356"/>
                  </a:lnTo>
                  <a:lnTo>
                    <a:pt x="113804" y="58274"/>
                  </a:lnTo>
                  <a:lnTo>
                    <a:pt x="141377" y="75204"/>
                  </a:lnTo>
                  <a:lnTo>
                    <a:pt x="174716" y="88470"/>
                  </a:lnTo>
                  <a:lnTo>
                    <a:pt x="201091" y="100875"/>
                  </a:lnTo>
                  <a:lnTo>
                    <a:pt x="261194" y="120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/>
          </p:nvSpPr>
          <p:spPr>
            <a:xfrm>
              <a:off x="5857875" y="5284143"/>
              <a:ext cx="234405" cy="205890"/>
            </a:xfrm>
            <a:custGeom>
              <a:avLst/>
              <a:gdLst/>
              <a:ahLst/>
              <a:cxnLst/>
              <a:rect l="0" t="0" r="0" b="0"/>
              <a:pathLst>
                <a:path w="234405" h="205890">
                  <a:moveTo>
                    <a:pt x="234404" y="0"/>
                  </a:moveTo>
                  <a:lnTo>
                    <a:pt x="230849" y="3556"/>
                  </a:lnTo>
                  <a:lnTo>
                    <a:pt x="229103" y="7286"/>
                  </a:lnTo>
                  <a:lnTo>
                    <a:pt x="228638" y="9321"/>
                  </a:lnTo>
                  <a:lnTo>
                    <a:pt x="209145" y="41003"/>
                  </a:lnTo>
                  <a:lnTo>
                    <a:pt x="192732" y="73778"/>
                  </a:lnTo>
                  <a:lnTo>
                    <a:pt x="179622" y="104036"/>
                  </a:lnTo>
                  <a:lnTo>
                    <a:pt x="164520" y="133329"/>
                  </a:lnTo>
                  <a:lnTo>
                    <a:pt x="145222" y="160613"/>
                  </a:lnTo>
                  <a:lnTo>
                    <a:pt x="118177" y="188114"/>
                  </a:lnTo>
                  <a:lnTo>
                    <a:pt x="86752" y="202640"/>
                  </a:lnTo>
                  <a:lnTo>
                    <a:pt x="65594" y="205405"/>
                  </a:lnTo>
                  <a:lnTo>
                    <a:pt x="41059" y="205889"/>
                  </a:lnTo>
                  <a:lnTo>
                    <a:pt x="0" y="2009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/>
          </p:nvSpPr>
          <p:spPr>
            <a:xfrm>
              <a:off x="5824389" y="5176987"/>
              <a:ext cx="120551" cy="160736"/>
            </a:xfrm>
            <a:custGeom>
              <a:avLst/>
              <a:gdLst/>
              <a:ahLst/>
              <a:cxnLst/>
              <a:rect l="0" t="0" r="0" b="0"/>
              <a:pathLst>
                <a:path w="120551" h="160736">
                  <a:moveTo>
                    <a:pt x="0" y="0"/>
                  </a:moveTo>
                  <a:lnTo>
                    <a:pt x="28619" y="32176"/>
                  </a:lnTo>
                  <a:lnTo>
                    <a:pt x="52045" y="64234"/>
                  </a:lnTo>
                  <a:lnTo>
                    <a:pt x="81895" y="96709"/>
                  </a:lnTo>
                  <a:lnTo>
                    <a:pt x="99162" y="127637"/>
                  </a:lnTo>
                  <a:lnTo>
                    <a:pt x="120550" y="160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9"/>
          <p:cNvSpPr/>
          <p:nvPr/>
        </p:nvSpPr>
        <p:spPr>
          <a:xfrm>
            <a:off x="5745333" y="5127735"/>
            <a:ext cx="256372" cy="92920"/>
          </a:xfrm>
          <a:custGeom>
            <a:avLst/>
            <a:gdLst/>
            <a:ahLst/>
            <a:cxnLst/>
            <a:rect l="0" t="0" r="0" b="0"/>
            <a:pathLst>
              <a:path w="256372" h="92920">
                <a:moveTo>
                  <a:pt x="256371" y="67202"/>
                </a:moveTo>
                <a:lnTo>
                  <a:pt x="220576" y="47889"/>
                </a:lnTo>
                <a:lnTo>
                  <a:pt x="179021" y="23677"/>
                </a:lnTo>
                <a:lnTo>
                  <a:pt x="144890" y="5900"/>
                </a:lnTo>
                <a:lnTo>
                  <a:pt x="110098" y="778"/>
                </a:lnTo>
                <a:lnTo>
                  <a:pt x="69363" y="0"/>
                </a:lnTo>
                <a:lnTo>
                  <a:pt x="33800" y="8031"/>
                </a:lnTo>
                <a:lnTo>
                  <a:pt x="1911" y="15314"/>
                </a:lnTo>
                <a:lnTo>
                  <a:pt x="1006" y="16417"/>
                </a:lnTo>
                <a:lnTo>
                  <a:pt x="0" y="20183"/>
                </a:lnTo>
                <a:lnTo>
                  <a:pt x="8627" y="49227"/>
                </a:lnTo>
                <a:lnTo>
                  <a:pt x="12913" y="62071"/>
                </a:lnTo>
                <a:lnTo>
                  <a:pt x="16341" y="929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P308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38201"/>
            <a:ext cx="7067550" cy="53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A typical DEW line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774888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3495675" y="5867400"/>
            <a:ext cx="4857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>
                <a:latin typeface="Babe Bamboo" pitchFamily="2" charset="0"/>
              </a:rPr>
              <a:t>DEW Line Site</a:t>
            </a:r>
          </a:p>
        </p:txBody>
      </p:sp>
    </p:spTree>
    <p:extLst>
      <p:ext uri="{BB962C8B-B14F-4D97-AF65-F5344CB8AC3E}">
        <p14:creationId xmlns:p14="http://schemas.microsoft.com/office/powerpoint/2010/main" val="3845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Canada </a:t>
            </a:r>
            <a:r>
              <a:rPr lang="en-US" dirty="0"/>
              <a:t>and the Cold War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686800" cy="2408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 meet the concerns to the spread of </a:t>
            </a:r>
            <a:r>
              <a:rPr lang="en-US" dirty="0"/>
              <a:t>communism, </a:t>
            </a:r>
            <a:r>
              <a:rPr lang="en-US" dirty="0"/>
              <a:t>Canada and other allies have formed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/>
              <a:t>North Atlantic Treaty Organization (</a:t>
            </a:r>
            <a:r>
              <a:rPr lang="en-US" dirty="0"/>
              <a:t>NATO). </a:t>
            </a:r>
          </a:p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dirty="0"/>
              <a:t>aim was to ensure collective security 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9218" name="Picture 2" descr="http://www.truthinmedia.org/images/nato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3124201"/>
            <a:ext cx="4210933" cy="351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Dew Line Site /  Yukon River  on  Arctic Circle, Ala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330" y="533400"/>
            <a:ext cx="85147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2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895600" y="2057401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>
                <a:hlinkClick r:id="rId2"/>
              </a:rPr>
              <a:t>www.youtube.com/watch?v=y3cQUGhLmFw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(3:50)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7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502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UN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United Nations</a:t>
            </a:r>
            <a:endParaRPr lang="en-US" sz="3200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3124200"/>
            <a:ext cx="8686800" cy="35814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sz="6500" dirty="0"/>
              <a:t>An organization established in 1945 by 51 countries that promotes international co-operation in order to prevent another conflict like World War 2.</a:t>
            </a:r>
          </a:p>
          <a:p>
            <a:pPr>
              <a:defRPr/>
            </a:pPr>
            <a:endParaRPr lang="en-US" sz="2500" dirty="0"/>
          </a:p>
          <a:p>
            <a:pPr>
              <a:defRPr/>
            </a:pPr>
            <a:r>
              <a:rPr lang="en-US" sz="6500" dirty="0"/>
              <a:t>The 193 countries that are involved today can </a:t>
            </a:r>
            <a:r>
              <a:rPr lang="en-US" sz="6500" dirty="0"/>
              <a:t>take action on the issues confronting humanity in the 21st </a:t>
            </a:r>
            <a:r>
              <a:rPr lang="en-US" sz="6500" dirty="0"/>
              <a:t>century like: </a:t>
            </a:r>
          </a:p>
          <a:p>
            <a:pPr marL="457200" lvl="1" indent="0">
              <a:buNone/>
              <a:defRPr/>
            </a:pPr>
            <a:r>
              <a:rPr lang="en-US" sz="6000" dirty="0"/>
              <a:t>- peace </a:t>
            </a:r>
            <a:r>
              <a:rPr lang="en-US" sz="6000" dirty="0"/>
              <a:t>and </a:t>
            </a:r>
            <a:r>
              <a:rPr lang="en-US" sz="6000" dirty="0"/>
              <a:t>security	- climate change	</a:t>
            </a:r>
            <a:r>
              <a:rPr lang="en-US" sz="6000" dirty="0"/>
              <a:t> - Disarmament </a:t>
            </a:r>
            <a:endParaRPr lang="en-US" sz="6000" dirty="0"/>
          </a:p>
          <a:p>
            <a:pPr marL="457200" lvl="1" indent="0">
              <a:buNone/>
              <a:defRPr/>
            </a:pPr>
            <a:r>
              <a:rPr lang="en-US" sz="6000" dirty="0"/>
              <a:t>- human rights		- Terrorism		- humanitarian </a:t>
            </a:r>
          </a:p>
          <a:p>
            <a:pPr marL="457200" lvl="1" indent="0">
              <a:buNone/>
              <a:defRPr/>
            </a:pPr>
            <a:r>
              <a:rPr lang="en-US" sz="6000" dirty="0"/>
              <a:t>- health emergencies	- gender equality	- Governance</a:t>
            </a:r>
          </a:p>
          <a:p>
            <a:pPr marL="457200" lvl="1" indent="0">
              <a:buNone/>
              <a:defRPr/>
            </a:pPr>
            <a:r>
              <a:rPr lang="en-US" sz="6000" dirty="0"/>
              <a:t>- food production		- </a:t>
            </a:r>
            <a:r>
              <a:rPr lang="en-US" sz="6000" dirty="0"/>
              <a:t>sustainable </a:t>
            </a:r>
            <a:r>
              <a:rPr lang="en-US" sz="6000" dirty="0"/>
              <a:t>development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278027"/>
            <a:ext cx="2552700" cy="16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objectives </a:t>
            </a:r>
            <a:r>
              <a:rPr lang="en-US" dirty="0" smtClean="0"/>
              <a:t>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work collectively to bring the end of war.</a:t>
            </a:r>
          </a:p>
          <a:p>
            <a:r>
              <a:rPr lang="en-US" dirty="0" smtClean="0"/>
              <a:t>To foster cooperation among nations.</a:t>
            </a:r>
          </a:p>
          <a:p>
            <a:r>
              <a:rPr lang="en-US" dirty="0" smtClean="0"/>
              <a:t>To improve the way of life in all countries.</a:t>
            </a:r>
          </a:p>
          <a:p>
            <a:r>
              <a:rPr lang="en-US" dirty="0" smtClean="0"/>
              <a:t>To promote human rights.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www.youtube.com/watch?v=M0_kxsCFZOQ</a:t>
            </a:r>
            <a:r>
              <a:rPr lang="en-US" dirty="0" smtClean="0"/>
              <a:t> (15:59)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2" name="Picture 2" descr="http://tntalk.files.wordpress.com/2009/01/united-nations-headquar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8617744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9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http://ed.ted.com/featured/FtDrQ8xK</a:t>
            </a:r>
            <a:r>
              <a:rPr lang="en-US" dirty="0" smtClean="0"/>
              <a:t> (2:00)</a:t>
            </a:r>
          </a:p>
        </p:txBody>
      </p:sp>
    </p:spTree>
    <p:extLst>
      <p:ext uri="{BB962C8B-B14F-4D97-AF65-F5344CB8AC3E}">
        <p14:creationId xmlns:p14="http://schemas.microsoft.com/office/powerpoint/2010/main" val="16177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71600"/>
            <a:ext cx="8229600" cy="2514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/>
              <a:t>Where does Canada fit into the UN?</a:t>
            </a:r>
            <a:endParaRPr lang="en-US" sz="6600" dirty="0">
              <a:solidFill>
                <a:srgbClr val="000000"/>
              </a:solidFill>
              <a:latin typeface="Playtime With Hot Toddi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2971800" y="1524001"/>
            <a:ext cx="634365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dirty="0"/>
              <a:t>Canada is more than just a United Nations member </a:t>
            </a:r>
            <a:r>
              <a:rPr lang="en-US" sz="4500" dirty="0"/>
              <a:t>- due </a:t>
            </a:r>
            <a:r>
              <a:rPr lang="en-US" sz="4500" dirty="0"/>
              <a:t>to </a:t>
            </a:r>
            <a:r>
              <a:rPr lang="en-US" sz="4500" dirty="0"/>
              <a:t>conflicts</a:t>
            </a:r>
            <a:r>
              <a:rPr lang="en-US" sz="4500" dirty="0"/>
              <a:t>, </a:t>
            </a:r>
            <a:r>
              <a:rPr lang="en-US" sz="4500" dirty="0"/>
              <a:t>we</a:t>
            </a:r>
            <a:br>
              <a:rPr lang="en-US" sz="4500" dirty="0"/>
            </a:br>
            <a:r>
              <a:rPr lang="en-US" sz="4500" dirty="0"/>
              <a:t>are </a:t>
            </a:r>
            <a:r>
              <a:rPr lang="en-US" sz="4500" dirty="0"/>
              <a:t>a very </a:t>
            </a:r>
            <a:r>
              <a:rPr lang="en-US" sz="4500" dirty="0"/>
              <a:t>important</a:t>
            </a:r>
            <a:br>
              <a:rPr lang="en-US" sz="4500" dirty="0"/>
            </a:br>
            <a:r>
              <a:rPr lang="en-US" sz="4500" dirty="0"/>
              <a:t>member </a:t>
            </a:r>
            <a:r>
              <a:rPr lang="en-US" sz="4500" dirty="0"/>
              <a:t>.</a:t>
            </a:r>
            <a:endParaRPr lang="en-US" sz="4500" b="1" dirty="0">
              <a:solidFill>
                <a:srgbClr val="000000"/>
              </a:solidFill>
              <a:latin typeface="Playtime With Hot Toddi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43434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Lester B. Pearson, the Canadian Minister of External Affairs at this time</a:t>
            </a:r>
            <a:r>
              <a:rPr lang="en-US" dirty="0" smtClean="0"/>
              <a:t>, </a:t>
            </a:r>
            <a:r>
              <a:rPr lang="en-US" dirty="0"/>
              <a:t>had a plan to calm the situation. He establish a United Nations force that would be responsible for keeping the peace. As a result, a </a:t>
            </a:r>
            <a:r>
              <a:rPr lang="en-US" dirty="0" smtClean="0"/>
              <a:t>"UN </a:t>
            </a:r>
            <a:r>
              <a:rPr lang="en-US" dirty="0"/>
              <a:t>Peacekeeping Force" went and was able to keep the Soviet Union and other countries away from each other while an agreement was </a:t>
            </a:r>
            <a:r>
              <a:rPr lang="en-US" dirty="0" smtClean="0"/>
              <a:t>established.</a:t>
            </a:r>
            <a:endParaRPr lang="en-US" dirty="0"/>
          </a:p>
        </p:txBody>
      </p:sp>
      <p:pic>
        <p:nvPicPr>
          <p:cNvPr id="4" name="Picture 5" descr="cul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021723"/>
            <a:ext cx="38623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5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22860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US" sz="3300" dirty="0"/>
              <a:t>Pearson was awarded the Nobel Prize for Peace in 1957. Since that </a:t>
            </a:r>
            <a:r>
              <a:rPr lang="en-US" sz="3300" dirty="0"/>
              <a:t>time, </a:t>
            </a:r>
            <a:r>
              <a:rPr lang="en-US" sz="3300" dirty="0"/>
              <a:t>Canada has participated in </a:t>
            </a:r>
            <a:r>
              <a:rPr lang="en-US" sz="3300" u="sng" dirty="0"/>
              <a:t>almost</a:t>
            </a:r>
            <a:r>
              <a:rPr lang="en-US" sz="3300" dirty="0"/>
              <a:t> every </a:t>
            </a:r>
            <a:r>
              <a:rPr lang="en-US" sz="3300" dirty="0"/>
              <a:t>Peacekeeping mission for the United Nations</a:t>
            </a:r>
            <a:r>
              <a:rPr lang="en-US" sz="33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5400" b="1" dirty="0">
                <a:ea typeface="PMingLiU-ExtB" pitchFamily="18" charset="-120"/>
              </a:rPr>
              <a:t>NATO</a:t>
            </a:r>
            <a:br>
              <a:rPr lang="en-US" sz="5400" b="1" dirty="0">
                <a:ea typeface="PMingLiU-ExtB" pitchFamily="18" charset="-120"/>
              </a:rPr>
            </a:br>
            <a:r>
              <a:rPr lang="en-US" dirty="0">
                <a:ea typeface="PMingLiU-ExtB" pitchFamily="18" charset="-120"/>
              </a:rPr>
              <a:t>North Atlantic Treaty </a:t>
            </a:r>
            <a:r>
              <a:rPr lang="en-US" dirty="0" smtClean="0">
                <a:ea typeface="PMingLiU-ExtB" pitchFamily="18" charset="-120"/>
              </a:rPr>
              <a:t>Organization</a:t>
            </a:r>
            <a:endParaRPr lang="en-US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191001"/>
            <a:ext cx="8229600" cy="1935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4000" dirty="0"/>
              <a:t>NATO’s </a:t>
            </a:r>
            <a:r>
              <a:rPr lang="en-US" sz="4000" dirty="0"/>
              <a:t>essential purpose is to safeguard the freedom and security of its members through political and military means.</a:t>
            </a:r>
            <a:endParaRPr lang="en-US" sz="4000" dirty="0">
              <a:latin typeface="+mj-lt"/>
              <a:ea typeface="PMingLiU-ExtB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3" y="2133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052903_p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5772150" cy="38433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UN peacekeepers in East Ti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300" dirty="0">
                <a:hlinkClick r:id="rId4"/>
              </a:rPr>
              <a:t>https://</a:t>
            </a:r>
            <a:r>
              <a:rPr lang="en-US" sz="2300" dirty="0">
                <a:hlinkClick r:id="rId4"/>
              </a:rPr>
              <a:t>www.youtube.com/watch?v=jAXVbtdBu10</a:t>
            </a:r>
            <a:r>
              <a:rPr lang="en-US" sz="2300" dirty="0"/>
              <a:t>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93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760" y="457200"/>
            <a:ext cx="6172200" cy="42267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North Atlantic Treaty Organization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78380" y="1167290"/>
            <a:ext cx="7680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NATO </a:t>
            </a:r>
            <a:r>
              <a:rPr lang="en-US" sz="2400" dirty="0"/>
              <a:t>was formed in 1949 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/>
              <a:t>is a common defense system. 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/>
              <a:t>means that each country promises to always help the other members of NATO who are attacked or </a:t>
            </a:r>
            <a:r>
              <a:rPr lang="en-US" sz="2400" dirty="0"/>
              <a:t>threatened.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Canada </a:t>
            </a:r>
            <a:r>
              <a:rPr lang="en-US" sz="2400" dirty="0"/>
              <a:t>was one of the first members in </a:t>
            </a:r>
            <a:r>
              <a:rPr lang="en-US" sz="2400" dirty="0"/>
              <a:t>1949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By </a:t>
            </a:r>
            <a:r>
              <a:rPr lang="en-US" sz="2400" dirty="0"/>
              <a:t>doing </a:t>
            </a:r>
            <a:r>
              <a:rPr lang="en-US" sz="2400" dirty="0"/>
              <a:t>this, </a:t>
            </a:r>
            <a:r>
              <a:rPr lang="en-US" sz="2400" dirty="0"/>
              <a:t>Canada has shown the world that he was an ally of the United States, and he was ready to participate in world </a:t>
            </a:r>
            <a:r>
              <a:rPr lang="en-US" sz="2400" dirty="0"/>
              <a:t>affairs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</a:t>
            </a:r>
            <a:r>
              <a:rPr lang="en-US" sz="2400" dirty="0"/>
              <a:t>, if the countries of Western Europe would have been overrun </a:t>
            </a:r>
            <a:r>
              <a:rPr lang="en-US" sz="2400" dirty="0"/>
              <a:t>(Invaded) </a:t>
            </a:r>
            <a:r>
              <a:rPr lang="en-US" sz="2400" dirty="0"/>
              <a:t>during the Cold War, Canada was involved in the beginning.</a:t>
            </a:r>
            <a:endParaRPr lang="en-US" sz="2400" dirty="0">
              <a:latin typeface="Playtime With Hot Toddi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189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2" name="Picture 2" descr="http://greatpowerpolitics.com/wp-content/uploads/2008/12/nato-summ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213" y="685801"/>
            <a:ext cx="8285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6" name="Picture 2" descr="http://www.armybase.us/wp-content/uploads/2009/05/nato-headquarters-in-brussel-bel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383" y="990600"/>
            <a:ext cx="8067234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3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9900" y="3186627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hlinkClick r:id="rId2"/>
              </a:rPr>
              <a:t>https://</a:t>
            </a:r>
            <a:r>
              <a:rPr lang="en-US" sz="2100" dirty="0">
                <a:hlinkClick r:id="rId2"/>
              </a:rPr>
              <a:t>www.youtube.com/watch?annotation_id=annotation_1243947603&amp;feature=iv&amp;src_vid=MkqFg7HIpEg&amp;v=f-swJe4F0mk</a:t>
            </a:r>
            <a:r>
              <a:rPr lang="en-US" sz="2100" dirty="0"/>
              <a:t> </a:t>
            </a:r>
          </a:p>
          <a:p>
            <a:pPr algn="ctr"/>
            <a:r>
              <a:rPr lang="en-US" sz="2100" dirty="0"/>
              <a:t>(7:14)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93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an answer </a:t>
            </a:r>
            <a:r>
              <a:rPr lang="en-US" sz="2800" dirty="0"/>
              <a:t>to </a:t>
            </a:r>
            <a:r>
              <a:rPr lang="en-US" sz="2800" dirty="0"/>
              <a:t>NATO, </a:t>
            </a:r>
            <a:r>
              <a:rPr lang="en-US" sz="2800" dirty="0"/>
              <a:t>the Soviet Union established the </a:t>
            </a:r>
            <a:r>
              <a:rPr lang="en-US" sz="2800" b="1" i="1" dirty="0"/>
              <a:t>Warsaw </a:t>
            </a:r>
            <a:r>
              <a:rPr lang="en-US" sz="2800" b="1" i="1" dirty="0"/>
              <a:t>Pact</a:t>
            </a:r>
            <a:r>
              <a:rPr lang="en-US" sz="2800" dirty="0"/>
              <a:t>: </a:t>
            </a:r>
            <a:r>
              <a:rPr lang="en-US" sz="2800" dirty="0"/>
              <a:t>the military alliance between the communist countries in Europe. </a:t>
            </a:r>
            <a:endParaRPr lang="en-US" sz="2800" dirty="0"/>
          </a:p>
          <a:p>
            <a:r>
              <a:rPr lang="en-US" sz="2800" dirty="0"/>
              <a:t>This </a:t>
            </a:r>
            <a:r>
              <a:rPr lang="en-US" sz="2800" dirty="0"/>
              <a:t>will </a:t>
            </a:r>
            <a:r>
              <a:rPr lang="en-US" sz="2800" dirty="0"/>
              <a:t>include: </a:t>
            </a:r>
          </a:p>
          <a:p>
            <a:r>
              <a:rPr lang="en-US" sz="2800" dirty="0"/>
              <a:t>	Albania 	Bulgaria 	Czechoslovakia </a:t>
            </a:r>
            <a:br>
              <a:rPr lang="en-US" sz="2800" dirty="0"/>
            </a:br>
            <a:r>
              <a:rPr lang="en-US" sz="2800" dirty="0"/>
              <a:t>	Hungary 	Poland 	 Eastern Germany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6146" name="Picture 2" descr="http://mrkscoldwarb.wikispaces.com/file/view/nato_warsaw_map.png/224498122/nato_warsaw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80" y="3276600"/>
            <a:ext cx="7474020" cy="3290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84" y="274638"/>
            <a:ext cx="8320616" cy="624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63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PMingLiU-ExtB</vt:lpstr>
      <vt:lpstr>Arial</vt:lpstr>
      <vt:lpstr>Babe Bamboo</vt:lpstr>
      <vt:lpstr>Calibri</vt:lpstr>
      <vt:lpstr>Calibri Light</vt:lpstr>
      <vt:lpstr>Comic Sans MS</vt:lpstr>
      <vt:lpstr>Playtime With Hot Toddies</vt:lpstr>
      <vt:lpstr>Office Theme</vt:lpstr>
      <vt:lpstr>Canada and the World</vt:lpstr>
      <vt:lpstr>Canada and the Cold War  </vt:lpstr>
      <vt:lpstr>NATO North Atlantic Treaty Organization</vt:lpstr>
      <vt:lpstr>North Atlantic Treaty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NORAD North American Aerospace Defense Command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United Nations</vt:lpstr>
      <vt:lpstr>Their objectives are:</vt:lpstr>
      <vt:lpstr>PowerPoint Presentation</vt:lpstr>
      <vt:lpstr>PowerPoint Presentation</vt:lpstr>
      <vt:lpstr>Where does Canada fit into the UN?</vt:lpstr>
      <vt:lpstr>PowerPoint Presentation</vt:lpstr>
      <vt:lpstr>PowerPoint Presentation</vt:lpstr>
      <vt:lpstr>PowerPoint Presentation</vt:lpstr>
      <vt:lpstr>PowerPoint Presentation</vt:lpstr>
      <vt:lpstr>https://www.youtube.com/watch?v=jAXVbtdBu10 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and the World</dc:title>
  <dc:creator>Dowling, Christine (ASD-S)</dc:creator>
  <cp:lastModifiedBy>Dowling, Christine (ASD-S)</cp:lastModifiedBy>
  <cp:revision>1</cp:revision>
  <dcterms:created xsi:type="dcterms:W3CDTF">2016-03-21T18:17:04Z</dcterms:created>
  <dcterms:modified xsi:type="dcterms:W3CDTF">2016-03-21T18:17:24Z</dcterms:modified>
</cp:coreProperties>
</file>